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9" r:id="rId4"/>
    <p:sldId id="289" r:id="rId5"/>
    <p:sldId id="288" r:id="rId6"/>
    <p:sldId id="295" r:id="rId7"/>
    <p:sldId id="290" r:id="rId8"/>
    <p:sldId id="291" r:id="rId9"/>
    <p:sldId id="319" r:id="rId10"/>
    <p:sldId id="262" r:id="rId11"/>
    <p:sldId id="308" r:id="rId12"/>
    <p:sldId id="317" r:id="rId13"/>
    <p:sldId id="318" r:id="rId14"/>
    <p:sldId id="309" r:id="rId15"/>
    <p:sldId id="320" r:id="rId16"/>
    <p:sldId id="321" r:id="rId17"/>
    <p:sldId id="310" r:id="rId18"/>
    <p:sldId id="312" r:id="rId19"/>
    <p:sldId id="311" r:id="rId20"/>
    <p:sldId id="322" r:id="rId21"/>
    <p:sldId id="281" r:id="rId22"/>
    <p:sldId id="323" r:id="rId23"/>
    <p:sldId id="324" r:id="rId24"/>
    <p:sldId id="313" r:id="rId25"/>
    <p:sldId id="325" r:id="rId26"/>
    <p:sldId id="326" r:id="rId27"/>
    <p:sldId id="316" r:id="rId28"/>
  </p:sldIdLst>
  <p:sldSz cx="9902825" cy="6858000"/>
  <p:notesSz cx="9928225" cy="67976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  <a:srgbClr val="3399FF"/>
    <a:srgbClr val="0C85AC"/>
    <a:srgbClr val="CD0034"/>
    <a:srgbClr val="850E02"/>
    <a:srgbClr val="C3CF21"/>
    <a:srgbClr val="B19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295" autoAdjust="0"/>
    <p:restoredTop sz="91013"/>
  </p:normalViewPr>
  <p:slideViewPr>
    <p:cSldViewPr snapToGrid="0" snapToObjects="1">
      <p:cViewPr varScale="1">
        <p:scale>
          <a:sx n="80" d="100"/>
          <a:sy n="80" d="100"/>
        </p:scale>
        <p:origin x="686" y="53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43CE01C6-0553-47AE-A491-30A6D3F79D74}" type="datetime1">
              <a:rPr lang="pt-PT" altLang="pt-PT"/>
              <a:pPr>
                <a:defRPr/>
              </a:pPr>
              <a:t>05/02/2020</a:t>
            </a:fld>
            <a:endParaRPr lang="pt-PT" alt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469AFA-83C9-4A78-86D1-EF2EFD653068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08C1A2FE-687E-4280-BCDA-DE016E0ABF7E}" type="datetime1">
              <a:rPr lang="en-US" altLang="pt-PT"/>
              <a:pPr>
                <a:defRPr/>
              </a:pPr>
              <a:t>2/5/2020</a:t>
            </a:fld>
            <a:endParaRPr lang="en-US" altLang="pt-PT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2613" y="509588"/>
            <a:ext cx="368300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28975"/>
            <a:ext cx="728027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noProof="0" smtClean="0"/>
              <a:t>Click to edit Master text styles</a:t>
            </a:r>
          </a:p>
          <a:p>
            <a:pPr lvl="1"/>
            <a:r>
              <a:rPr lang="en-US" altLang="x-none" noProof="0" smtClean="0"/>
              <a:t>Second level</a:t>
            </a:r>
          </a:p>
          <a:p>
            <a:pPr lvl="2"/>
            <a:r>
              <a:rPr lang="en-US" altLang="x-none" noProof="0" smtClean="0"/>
              <a:t>Third level</a:t>
            </a:r>
          </a:p>
          <a:p>
            <a:pPr lvl="3"/>
            <a:r>
              <a:rPr lang="en-US" altLang="x-none" noProof="0" smtClean="0"/>
              <a:t>Fourth level</a:t>
            </a:r>
          </a:p>
          <a:p>
            <a:pPr lvl="4"/>
            <a:r>
              <a:rPr lang="en-US" altLang="x-none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7950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1FFB59-8277-46E4-A292-37E4D35F51ED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61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73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5915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27379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7399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2107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3390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0422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88007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dirty="0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altLang="pt-PT" smtClean="0">
              <a:latin typeface="Calibri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49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4325" y="2546350"/>
            <a:ext cx="769938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3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9pPr>
            </a:lstStyle>
            <a:p>
              <a:pPr eaLnBrk="1" hangingPunct="1">
                <a:defRPr/>
              </a:pPr>
              <a:endParaRPr lang="pt-PT" altLang="pt-PT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9pPr>
            </a:lstStyle>
            <a:p>
              <a:pPr eaLnBrk="1" hangingPunct="1">
                <a:defRPr/>
              </a:pPr>
              <a:endParaRPr lang="pt-PT" altLang="pt-PT" smtClean="0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49263" y="2968625"/>
            <a:ext cx="798512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3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9pPr>
            </a:lstStyle>
            <a:p>
              <a:pPr eaLnBrk="1" hangingPunct="1">
                <a:defRPr/>
              </a:pPr>
              <a:endParaRPr lang="pt-PT" altLang="pt-PT" smtClean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1" charset="0"/>
                  <a:ea typeface="ＭＳ Ｐゴシック" pitchFamily="1" charset="-128"/>
                </a:defRPr>
              </a:lvl9pPr>
            </a:lstStyle>
            <a:p>
              <a:pPr eaLnBrk="1" hangingPunct="1">
                <a:defRPr/>
              </a:pPr>
              <a:endParaRPr lang="pt-PT" altLang="pt-PT" smtClean="0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606425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endParaRPr lang="pt-PT" altLang="pt-PT" smtClean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87388" y="2438400"/>
            <a:ext cx="34925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endParaRPr lang="pt-PT" altLang="pt-PT" smtClean="0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42900" y="3265488"/>
            <a:ext cx="9402763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9pPr>
          </a:lstStyle>
          <a:p>
            <a:pPr algn="ctr" eaLnBrk="1" hangingPunct="1">
              <a:defRPr/>
            </a:pPr>
            <a:endParaRPr kumimoji="1" lang="pt-PT" altLang="pt-PT" sz="2400" smtClean="0">
              <a:latin typeface="Arial" charset="0"/>
            </a:endParaRP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ctrTitle"/>
          </p:nvPr>
        </p:nvSpPr>
        <p:spPr bwMode="auto">
          <a:xfrm>
            <a:off x="1073150" y="1828800"/>
            <a:ext cx="84169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altLang="x-none" noProof="0" smtClean="0"/>
              <a:t>Click to edit Master title style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85900" y="3886200"/>
            <a:ext cx="69310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charset="2"/>
              <a:buNone/>
              <a:defRPr/>
            </a:lvl1pPr>
          </a:lstStyle>
          <a:p>
            <a:pPr lvl="0"/>
            <a:r>
              <a:rPr lang="en-US" altLang="x-none" noProof="0" smtClean="0"/>
              <a:t>Click to edit Master subtitle style</a:t>
            </a:r>
          </a:p>
        </p:txBody>
      </p:sp>
      <p:sp>
        <p:nvSpPr>
          <p:cNvPr id="13" name="Date Placeholder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073150" y="6248400"/>
            <a:ext cx="2062163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3348A144-4340-4CB0-A880-63D913AB408B}" type="datetimeFigureOut">
              <a:rPr lang="en-US" altLang="pt-PT"/>
              <a:pPr>
                <a:defRPr/>
              </a:pPr>
              <a:t>2/5/2020</a:t>
            </a:fld>
            <a:endParaRPr lang="en-US" altLang="pt-PT"/>
          </a:p>
        </p:txBody>
      </p:sp>
      <p:sp>
        <p:nvSpPr>
          <p:cNvPr id="14" name="Footer Placeholder 1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713163" y="6248400"/>
            <a:ext cx="31369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15" name="Slide Number Placeholder 1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427913" y="6248400"/>
            <a:ext cx="2062162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496001-3BDA-4495-BC8D-92408B9D5918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78116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075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075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 do texto de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448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6600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3162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 do texto de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824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075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1038" y="1825625"/>
            <a:ext cx="8540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 do texto de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736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075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075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 smtClean="0"/>
              <a:t>Clique para editar os estilos do texto de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91743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075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41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 do texto de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027613" y="1825625"/>
            <a:ext cx="41941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 do texto de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41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075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89413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 do texto de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89413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 do texto de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5013325" y="1681163"/>
            <a:ext cx="421005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 do texto de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5013325" y="2505075"/>
            <a:ext cx="421005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 do texto de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291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075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 de título do Modelo Global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488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78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10050" y="987425"/>
            <a:ext cx="5013325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 do texto de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 do texto de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90172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210050" y="987425"/>
            <a:ext cx="5013325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 do texto de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34508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9"/>
          <a:stretch>
            <a:fillRect/>
          </a:stretch>
        </p:blipFill>
        <p:spPr bwMode="auto">
          <a:xfrm>
            <a:off x="6350" y="-35079"/>
            <a:ext cx="9902825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/>
          <p:nvPr/>
        </p:nvSpPr>
        <p:spPr>
          <a:xfrm>
            <a:off x="1741488" y="4334215"/>
            <a:ext cx="5672137" cy="6762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/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ct val="115000"/>
              </a:lnSpc>
              <a:defRPr/>
            </a:pPr>
            <a:r>
              <a:rPr lang="pt-PT" b="1" dirty="0" smtClean="0"/>
              <a:t>Carla Azevedo Lobo; Isabel Maldonado &amp; Luís Pacheco</a:t>
            </a:r>
            <a:endParaRPr lang="pt-PT" b="1" baseline="30000" dirty="0" smtClean="0"/>
          </a:p>
          <a:p>
            <a:pPr eaLnBrk="1" hangingPunct="1">
              <a:lnSpc>
                <a:spcPct val="115000"/>
              </a:lnSpc>
              <a:defRPr/>
            </a:pPr>
            <a:r>
              <a:rPr lang="pt-PT" b="1" dirty="0" smtClean="0"/>
              <a:t> </a:t>
            </a:r>
            <a:endParaRPr lang="pt-PT" altLang="pt-PT" sz="1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0" name="Retângulo 7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  <p:sp>
        <p:nvSpPr>
          <p:cNvPr id="4101" name="Retângulo 2"/>
          <p:cNvSpPr>
            <a:spLocks noChangeArrowheads="1"/>
          </p:cNvSpPr>
          <p:nvPr/>
        </p:nvSpPr>
        <p:spPr bwMode="auto">
          <a:xfrm>
            <a:off x="689769" y="4888490"/>
            <a:ext cx="89550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t-PT" altLang="pt-PT" sz="1400" dirty="0"/>
              <a:t>“Este trabalho é financiado pelo FEDER no âmbito do programa COMPETE 2020 e por fundos nacionais - PORTUGAL 2020. Projeto </a:t>
            </a:r>
            <a:r>
              <a:rPr lang="pt-PT" altLang="pt-PT" sz="1400" dirty="0" err="1"/>
              <a:t>IEcPBI</a:t>
            </a:r>
            <a:r>
              <a:rPr lang="pt-PT" altLang="pt-PT" sz="1400" dirty="0"/>
              <a:t> – Ecossistema Interativo para a Internacionalização das Empresas Portuguesas - POCI-01-0145-FEDER-032139”</a:t>
            </a:r>
            <a:endParaRPr lang="en-US" altLang="pt-PT" sz="1400" dirty="0"/>
          </a:p>
        </p:txBody>
      </p:sp>
      <p:sp>
        <p:nvSpPr>
          <p:cNvPr id="4102" name="CaixaDeTexto 1"/>
          <p:cNvSpPr txBox="1">
            <a:spLocks noChangeArrowheads="1"/>
          </p:cNvSpPr>
          <p:nvPr/>
        </p:nvSpPr>
        <p:spPr bwMode="auto">
          <a:xfrm>
            <a:off x="1424780" y="133087"/>
            <a:ext cx="8159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t-PT" altLang="pt-PT" sz="2400" b="1" dirty="0"/>
              <a:t>XXX Jornadas Luso-Espanholas de Gestão Científica</a:t>
            </a:r>
            <a:r>
              <a:rPr lang="en-US" altLang="pt-PT" sz="2400" b="1" dirty="0"/>
              <a:t> </a:t>
            </a:r>
          </a:p>
          <a:p>
            <a:r>
              <a:rPr lang="pt-PT" altLang="pt-PT" sz="2400" dirty="0"/>
              <a:t>5 a 8 de Fevereiro, 2020 – IPB - Bragança </a:t>
            </a:r>
          </a:p>
        </p:txBody>
      </p:sp>
      <p:pic>
        <p:nvPicPr>
          <p:cNvPr id="4103" name="Imagem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5760244"/>
            <a:ext cx="2052638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Imagem 11" descr="C:\Users\UTILIZ~1\AppData\Local\Temp\Rar$DRa0.505\Modelos-Barras-FUNDOS-v04_3logos-FED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88" y="5691188"/>
            <a:ext cx="52403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tângulo 11"/>
          <p:cNvSpPr>
            <a:spLocks noChangeArrowheads="1"/>
          </p:cNvSpPr>
          <p:nvPr/>
        </p:nvSpPr>
        <p:spPr bwMode="auto">
          <a:xfrm>
            <a:off x="1424780" y="1457965"/>
            <a:ext cx="73199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cap="all" dirty="0"/>
              <a:t>Early internationalization enhancing factors - comparative study for Portuguese firms between 2014 and </a:t>
            </a:r>
            <a:r>
              <a:rPr lang="en-US" cap="all" dirty="0" smtClean="0"/>
              <a:t>2019</a:t>
            </a:r>
          </a:p>
          <a:p>
            <a:endParaRPr lang="en-US" b="1" cap="all" dirty="0" smtClean="0"/>
          </a:p>
          <a:p>
            <a:endParaRPr lang="en-US" b="1" cap="all" dirty="0"/>
          </a:p>
          <a:p>
            <a:endParaRPr lang="en-US" b="1" cap="all" dirty="0" smtClean="0"/>
          </a:p>
          <a:p>
            <a:endParaRPr lang="en-US" b="1" cap="all" dirty="0" smtClean="0"/>
          </a:p>
          <a:p>
            <a:r>
              <a:rPr lang="en-US" sz="2400" b="1" cap="all" dirty="0" smtClean="0"/>
              <a:t>FATORES INDUTORES DA INTERNACIONALIZAÇÃO PRECOCE – ESTUDO COMPARATIVO PARA AS EMPRESAS PORTUGUESAS ENTRE 2014 E 2019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914400" y="1546225"/>
            <a:ext cx="78771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sz="2000" b="1" dirty="0">
                <a:solidFill>
                  <a:srgbClr val="0C85AC"/>
                </a:solidFill>
                <a:latin typeface="Arial" panose="020B0604020202020204" pitchFamily="34" charset="0"/>
              </a:rPr>
              <a:t>4. Metodologia</a:t>
            </a:r>
          </a:p>
          <a:p>
            <a:pPr eaLnBrk="1" hangingPunct="1"/>
            <a:endParaRPr lang="pt-PT" altLang="pt-PT" sz="2000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r>
              <a:rPr lang="pt-PT" altLang="pt-PT" sz="2000" b="1" dirty="0" smtClean="0"/>
              <a:t>Dados</a:t>
            </a:r>
          </a:p>
          <a:p>
            <a:endParaRPr lang="pt-PT" altLang="pt-PT" sz="2000" b="1" dirty="0"/>
          </a:p>
          <a:p>
            <a:r>
              <a:rPr lang="pt-PT" sz="2000" dirty="0"/>
              <a:t>Para atingir estes objetivos utilizamos os dados de um questionário enviado para as “empresas exportadoras e/ou com interesse em exportar” da Base de Dados da AICEP - Portugal Global, em 2014 e posteriormente em 2019. </a:t>
            </a:r>
            <a:endParaRPr lang="da-DK" altLang="pt-PT" sz="2000" dirty="0">
              <a:latin typeface="Arial" panose="020B0604020202020204" pitchFamily="34" charset="0"/>
            </a:endParaRPr>
          </a:p>
        </p:txBody>
      </p:sp>
      <p:pic>
        <p:nvPicPr>
          <p:cNvPr id="2662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914400" y="1546225"/>
            <a:ext cx="787717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b="1" dirty="0">
                <a:solidFill>
                  <a:srgbClr val="0C85AC"/>
                </a:solidFill>
                <a:latin typeface="Arial" panose="020B0604020202020204" pitchFamily="34" charset="0"/>
              </a:rPr>
              <a:t>4. Metodologia</a:t>
            </a:r>
          </a:p>
          <a:p>
            <a:pPr eaLnBrk="1" hangingPunct="1"/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r>
              <a:rPr lang="pt-PT" sz="2000" dirty="0"/>
              <a:t>Com o intuito de atingir os objetivos a que nos propomos, decidimos testar as seguintes hipóteses de investigação, que derivamos do nosso Modelo Teórico</a:t>
            </a:r>
            <a:r>
              <a:rPr lang="pt-PT" sz="2000" dirty="0" smtClean="0"/>
              <a:t>:</a:t>
            </a:r>
          </a:p>
          <a:p>
            <a:endParaRPr lang="pt-PT" sz="2000" dirty="0"/>
          </a:p>
          <a:p>
            <a:r>
              <a:rPr lang="pt-PT" sz="2000" dirty="0"/>
              <a:t>H.A.: O grau de importância atribuído pelos empresários às variáveis apresentadas depende do grau de Maturidade Internacional da Empresa (internacionalização precoce (≤ 6 anos) </a:t>
            </a:r>
            <a:r>
              <a:rPr lang="pt-PT" sz="2000" dirty="0" err="1"/>
              <a:t>vs</a:t>
            </a:r>
            <a:r>
              <a:rPr lang="pt-PT" sz="2000" dirty="0"/>
              <a:t> internacionalização mais tardia (&gt; 6 anos</a:t>
            </a:r>
            <a:r>
              <a:rPr lang="pt-PT" sz="2000" dirty="0" smtClean="0"/>
              <a:t>));</a:t>
            </a:r>
            <a:endParaRPr lang="pt-PT" sz="2000" dirty="0"/>
          </a:p>
        </p:txBody>
      </p:sp>
      <p:pic>
        <p:nvPicPr>
          <p:cNvPr id="28675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800100" y="684391"/>
            <a:ext cx="7877175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b="1" dirty="0">
                <a:solidFill>
                  <a:srgbClr val="0C85AC"/>
                </a:solidFill>
                <a:latin typeface="Arial" panose="020B0604020202020204" pitchFamily="34" charset="0"/>
              </a:rPr>
              <a:t>4. Metodologia</a:t>
            </a:r>
          </a:p>
          <a:p>
            <a:pPr eaLnBrk="1" hangingPunct="1"/>
            <a:r>
              <a:rPr lang="pt-PT" sz="2000" dirty="0" smtClean="0"/>
              <a:t>E mais concretamente:</a:t>
            </a:r>
          </a:p>
          <a:p>
            <a:pPr eaLnBrk="1" hangingPunct="1"/>
            <a:endParaRPr lang="pt-PT" altLang="pt-PT" sz="2000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r>
              <a:rPr lang="pt-PT" sz="2000" dirty="0" smtClean="0"/>
              <a:t>HA.1: As </a:t>
            </a:r>
            <a:r>
              <a:rPr lang="pt-PT" sz="2000" b="1" dirty="0" smtClean="0"/>
              <a:t>empresas com internacionalização precoce</a:t>
            </a:r>
            <a:r>
              <a:rPr lang="pt-PT" sz="2000" dirty="0" smtClean="0"/>
              <a:t>, </a:t>
            </a:r>
            <a:r>
              <a:rPr lang="pt-PT" sz="2000" u="sng" dirty="0" smtClean="0"/>
              <a:t>atribuem maior importância </a:t>
            </a:r>
            <a:r>
              <a:rPr lang="pt-PT" sz="2000" dirty="0" smtClean="0"/>
              <a:t>à </a:t>
            </a:r>
            <a:r>
              <a:rPr lang="pt-PT" sz="2000" b="1" dirty="0" smtClean="0"/>
              <a:t>Experiência Internacional dos Colaboradores</a:t>
            </a:r>
            <a:r>
              <a:rPr lang="pt-PT" sz="2000" dirty="0" smtClean="0"/>
              <a:t>, do que as empresas que têm uma </a:t>
            </a:r>
            <a:r>
              <a:rPr lang="pt-PT" sz="2000" u="sng" dirty="0" smtClean="0"/>
              <a:t>internacionalização mais tardia;</a:t>
            </a:r>
          </a:p>
          <a:p>
            <a:r>
              <a:rPr lang="pt-PT" sz="2000" dirty="0" smtClean="0"/>
              <a:t>HA.2: As empresas com internacionalização precoce, atribuem maior importância às </a:t>
            </a:r>
            <a:r>
              <a:rPr lang="pt-PT" sz="2000" b="1" dirty="0" smtClean="0"/>
              <a:t>Competências Específicas dos Colaboradores</a:t>
            </a:r>
            <a:r>
              <a:rPr lang="pt-PT" sz="2000" dirty="0" smtClean="0"/>
              <a:t>, do que as empresas que têm uma internacionalização mais tardia;</a:t>
            </a:r>
          </a:p>
          <a:p>
            <a:r>
              <a:rPr lang="pt-PT" sz="2000" dirty="0" smtClean="0"/>
              <a:t>HA.3: As empresas com internacionalização precoce, atribuem maior importância às </a:t>
            </a:r>
            <a:r>
              <a:rPr lang="pt-PT" sz="2000" b="1" dirty="0" smtClean="0"/>
              <a:t>“redes relacionais”, </a:t>
            </a:r>
            <a:r>
              <a:rPr lang="pt-PT" sz="2000" dirty="0" smtClean="0"/>
              <a:t>do que as empresas que têm uma internacionalização mais tardia;</a:t>
            </a:r>
          </a:p>
          <a:p>
            <a:r>
              <a:rPr lang="pt-PT" sz="2000" dirty="0" smtClean="0"/>
              <a:t>HA.4: As empresas com internacionalização precoce, atribuem maior importância à</a:t>
            </a:r>
            <a:r>
              <a:rPr lang="pt-PT" sz="2000" b="1" dirty="0" smtClean="0"/>
              <a:t> “idade da empresa”, </a:t>
            </a:r>
            <a:r>
              <a:rPr lang="pt-PT" sz="2000" dirty="0" smtClean="0"/>
              <a:t>do que as empresas que têm uma internacionalização mais tardia;</a:t>
            </a:r>
          </a:p>
          <a:p>
            <a:r>
              <a:rPr lang="pt-PT" sz="2000" dirty="0" smtClean="0"/>
              <a:t>HA.5: As empresas com internacionalização precoce, atribuem maior importância à “</a:t>
            </a:r>
            <a:r>
              <a:rPr lang="pt-PT" sz="2000" b="1" dirty="0" smtClean="0"/>
              <a:t>dimensão da empresa</a:t>
            </a:r>
            <a:r>
              <a:rPr lang="pt-PT" sz="2000" dirty="0" smtClean="0"/>
              <a:t>”, do que as empresas que têm uma internacionalização mais tardia;</a:t>
            </a:r>
          </a:p>
          <a:p>
            <a:r>
              <a:rPr lang="pt-PT" dirty="0" smtClean="0"/>
              <a:t> </a:t>
            </a:r>
          </a:p>
        </p:txBody>
      </p:sp>
      <p:pic>
        <p:nvPicPr>
          <p:cNvPr id="28675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800100" y="932041"/>
            <a:ext cx="7877175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b="1" dirty="0">
                <a:solidFill>
                  <a:srgbClr val="0C85AC"/>
                </a:solidFill>
                <a:latin typeface="Arial" panose="020B0604020202020204" pitchFamily="34" charset="0"/>
              </a:rPr>
              <a:t>4. </a:t>
            </a:r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Metodologia</a:t>
            </a:r>
          </a:p>
          <a:p>
            <a:pPr eaLnBrk="1" hangingPunct="1"/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r>
              <a:rPr lang="pt-PT" sz="2000" dirty="0" smtClean="0"/>
              <a:t>Dada a natureza da base de dados a explorar e os objetivos da pesquisa, utilizamos </a:t>
            </a:r>
            <a:r>
              <a:rPr lang="pt-PT" sz="2000" b="1" dirty="0" smtClean="0"/>
              <a:t>metodologias de Inferência Estatística </a:t>
            </a:r>
            <a:r>
              <a:rPr lang="pt-PT" sz="2000" b="1" dirty="0" err="1" smtClean="0"/>
              <a:t>Univariada</a:t>
            </a:r>
            <a:r>
              <a:rPr lang="pt-PT" sz="2000" b="1" dirty="0" smtClean="0"/>
              <a:t> </a:t>
            </a:r>
          </a:p>
          <a:p>
            <a:endParaRPr lang="pt-PT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000" dirty="0" smtClean="0"/>
              <a:t>Efetuaram-se análises inferenciais confirmatórias com </a:t>
            </a:r>
            <a:r>
              <a:rPr lang="pt-PT" sz="2000" u="sng" dirty="0" smtClean="0"/>
              <a:t>Testes de hipóteses </a:t>
            </a:r>
            <a:r>
              <a:rPr lang="pt-PT" sz="2000" dirty="0" smtClean="0"/>
              <a:t>adequados às variáveis em estudo </a:t>
            </a:r>
            <a:r>
              <a:rPr lang="pt-PT" sz="2000" u="sng" dirty="0" smtClean="0"/>
              <a:t>e comparações múltiplas de médias</a:t>
            </a:r>
            <a:r>
              <a:rPr lang="pt-PT" sz="2000" dirty="0" smtClean="0"/>
              <a:t>, de acordo com </a:t>
            </a:r>
            <a:r>
              <a:rPr lang="pt-PT" sz="2000" dirty="0" err="1" smtClean="0"/>
              <a:t>Marôco</a:t>
            </a:r>
            <a:r>
              <a:rPr lang="pt-PT" sz="2000" dirty="0" smtClean="0"/>
              <a:t> (2018).</a:t>
            </a:r>
            <a:endParaRPr lang="da-DK" altLang="pt-PT" sz="2000" dirty="0" smtClean="0">
              <a:latin typeface="Arial" panose="020B0604020202020204" pitchFamily="34" charset="0"/>
            </a:endParaRPr>
          </a:p>
          <a:p>
            <a:r>
              <a:rPr lang="pt-PT" dirty="0" smtClean="0"/>
              <a:t> </a:t>
            </a:r>
          </a:p>
        </p:txBody>
      </p:sp>
      <p:pic>
        <p:nvPicPr>
          <p:cNvPr id="28675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914400" y="1055158"/>
            <a:ext cx="7877175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pt-PT" b="1" dirty="0">
                <a:solidFill>
                  <a:srgbClr val="0C85AC"/>
                </a:solidFill>
                <a:latin typeface="Arial" panose="020B0604020202020204" pitchFamily="34" charset="0"/>
              </a:rPr>
              <a:t>5</a:t>
            </a:r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. Resultados</a:t>
            </a:r>
            <a:endParaRPr lang="pt-PT" altLang="pt-PT" b="1" dirty="0" smtClean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pt-PT" altLang="pt-PT" b="1" dirty="0" smtClean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PT" sz="2000" b="1" dirty="0"/>
              <a:t>ANÁLISE EXPLORATÓRIA DOS DADOS - MEDIDAS DESCRITIVAS (ANÁLISE ESTATÍSTICA SIMPLES</a:t>
            </a:r>
            <a:r>
              <a:rPr lang="pt-PT" sz="2000" b="1" dirty="0" smtClean="0"/>
              <a:t>)</a:t>
            </a:r>
          </a:p>
          <a:p>
            <a:pPr>
              <a:defRPr/>
            </a:pPr>
            <a:endParaRPr lang="pt-PT" sz="2000" b="1" dirty="0" smtClean="0"/>
          </a:p>
          <a:p>
            <a:pPr>
              <a:defRPr/>
            </a:pPr>
            <a:r>
              <a:rPr lang="pt-PT" sz="2000" dirty="0"/>
              <a:t>Com base nas respostas obtidas ao inquérito, foi </a:t>
            </a:r>
            <a:r>
              <a:rPr lang="pt-PT" sz="2000" dirty="0" smtClean="0"/>
              <a:t>elaborado </a:t>
            </a:r>
            <a:r>
              <a:rPr lang="pt-PT" sz="2000" dirty="0"/>
              <a:t>o </a:t>
            </a:r>
            <a:r>
              <a:rPr lang="pt-PT" sz="2000" b="1" u="sng" dirty="0"/>
              <a:t>diagrama de extremos e quartis</a:t>
            </a:r>
            <a:r>
              <a:rPr lang="pt-PT" sz="2000" b="1" dirty="0"/>
              <a:t> para as duas amostras: </a:t>
            </a:r>
            <a:endParaRPr lang="pt-PT" sz="2000" b="1" dirty="0" smtClean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pt-PT" sz="2000" dirty="0" smtClean="0"/>
              <a:t>“</a:t>
            </a:r>
            <a:r>
              <a:rPr lang="pt-PT" sz="2000" dirty="0" err="1"/>
              <a:t>early-internationals</a:t>
            </a:r>
            <a:r>
              <a:rPr lang="pt-PT" sz="2000" dirty="0"/>
              <a:t>” – grupo 1 e </a:t>
            </a:r>
            <a:endParaRPr lang="pt-PT" sz="2000" dirty="0" smtClean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pt-PT" sz="2000" dirty="0" smtClean="0"/>
              <a:t>“</a:t>
            </a:r>
            <a:r>
              <a:rPr lang="pt-PT" sz="2000" dirty="0"/>
              <a:t>internalização mais tardia” – grupo </a:t>
            </a:r>
            <a:r>
              <a:rPr lang="pt-PT" sz="2000" dirty="0" smtClean="0"/>
              <a:t>2 (≥6 anos idade)</a:t>
            </a:r>
          </a:p>
          <a:p>
            <a:pPr>
              <a:defRPr/>
            </a:pPr>
            <a:endParaRPr lang="pt-PT" sz="2000" dirty="0" smtClean="0"/>
          </a:p>
          <a:p>
            <a:pPr>
              <a:defRPr/>
            </a:pPr>
            <a:r>
              <a:rPr lang="pt-PT" sz="2000" dirty="0" smtClean="0"/>
              <a:t>Relativamente à questão </a:t>
            </a:r>
            <a:r>
              <a:rPr lang="pt-PT" sz="2000" b="1" dirty="0" smtClean="0"/>
              <a:t>“Qual </a:t>
            </a:r>
            <a:r>
              <a:rPr lang="pt-PT" sz="2000" b="1" dirty="0"/>
              <a:t>o grau de importância que atribui a cada um destes fatores para a efetivação da internacionalização da sua empresa?” </a:t>
            </a:r>
            <a:r>
              <a:rPr lang="pt-PT" sz="2000" dirty="0"/>
              <a:t>colocada aos empresários e gestores inquiridos, </a:t>
            </a:r>
            <a:r>
              <a:rPr lang="pt-PT" sz="2000" u="sng" dirty="0"/>
              <a:t>os resultados obtidos </a:t>
            </a:r>
            <a:r>
              <a:rPr lang="pt-PT" sz="2000" dirty="0"/>
              <a:t>numa escala de resposta de 1 -“nada importante” a 5- “extremamente importante”, foram os seguintes: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da-DK" altLang="pt-PT" sz="2000" dirty="0" smtClean="0">
              <a:latin typeface="Arial" panose="020B0604020202020204" pitchFamily="34" charset="0"/>
            </a:endParaRPr>
          </a:p>
        </p:txBody>
      </p:sp>
      <p:pic>
        <p:nvPicPr>
          <p:cNvPr id="30723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67" y="1287780"/>
            <a:ext cx="8136465" cy="46812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1456267" y="1024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2014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667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456267" y="1024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2019</a:t>
            </a:r>
            <a:endParaRPr lang="pt-PT" dirty="0"/>
          </a:p>
        </p:txBody>
      </p:sp>
      <p:pic>
        <p:nvPicPr>
          <p:cNvPr id="6" name="Imagem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2"/>
          <a:stretch/>
        </p:blipFill>
        <p:spPr bwMode="auto">
          <a:xfrm>
            <a:off x="956733" y="1532467"/>
            <a:ext cx="8483599" cy="40385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16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804333" y="652463"/>
            <a:ext cx="7877175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5. </a:t>
            </a:r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Resultados </a:t>
            </a:r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(2014)</a:t>
            </a:r>
          </a:p>
          <a:p>
            <a:pPr eaLnBrk="1" hangingPunct="1"/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2000" b="1" dirty="0"/>
              <a:t>TESTES NÃO PARAMÉTRICOS PARA COMPARAÇÃO DE MÉDIAS (TESTE DE </a:t>
            </a:r>
            <a:r>
              <a:rPr lang="pt-PT" sz="2000" b="1" i="1" dirty="0"/>
              <a:t>WILCOXON-MANN-WHITNEY</a:t>
            </a:r>
            <a:r>
              <a:rPr lang="pt-PT" sz="2000" b="1" dirty="0"/>
              <a:t>)</a:t>
            </a:r>
            <a:endParaRPr lang="pt-PT" sz="2000" dirty="0"/>
          </a:p>
          <a:p>
            <a:pPr eaLnBrk="1" hangingPunct="1"/>
            <a:r>
              <a:rPr lang="pt-PT" sz="2000" dirty="0"/>
              <a:t>Com o objetivo de </a:t>
            </a:r>
            <a:r>
              <a:rPr lang="pt-PT" sz="2000" b="1" u="sng" dirty="0"/>
              <a:t>avaliar se a maturidade internacional afetava significativamente a opinião dos empresários </a:t>
            </a:r>
            <a:r>
              <a:rPr lang="pt-PT" sz="2000" dirty="0"/>
              <a:t>quanto à importância das diferentes variáveis procedeu-se ao </a:t>
            </a:r>
            <a:r>
              <a:rPr lang="pt-PT" sz="2000" u="sng" dirty="0"/>
              <a:t>teste de </a:t>
            </a:r>
            <a:r>
              <a:rPr lang="pt-PT" sz="2000" i="1" u="sng" dirty="0" err="1"/>
              <a:t>Wilcoxon</a:t>
            </a:r>
            <a:r>
              <a:rPr lang="pt-PT" sz="2000" i="1" u="sng" dirty="0"/>
              <a:t>-Mann-</a:t>
            </a:r>
            <a:r>
              <a:rPr lang="pt-PT" sz="2000" i="1" u="sng" dirty="0" err="1"/>
              <a:t>Whitney</a:t>
            </a:r>
            <a:r>
              <a:rPr lang="pt-PT" sz="2000" u="sng" dirty="0"/>
              <a:t> </a:t>
            </a:r>
            <a:r>
              <a:rPr lang="pt-PT" sz="2000" dirty="0"/>
              <a:t>(teste não paramétrico) </a:t>
            </a:r>
            <a:endParaRPr lang="pt-PT" sz="2000" dirty="0" smtClean="0"/>
          </a:p>
          <a:p>
            <a:pPr eaLnBrk="1" hangingPunct="1"/>
            <a:endParaRPr lang="da-DK" altLang="pt-PT" sz="2000" dirty="0">
              <a:latin typeface="Arial" panose="020B0604020202020204" pitchFamily="34" charset="0"/>
            </a:endParaRPr>
          </a:p>
        </p:txBody>
      </p:sp>
      <p:pic>
        <p:nvPicPr>
          <p:cNvPr id="32771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023812"/>
              </p:ext>
            </p:extLst>
          </p:nvPr>
        </p:nvGraphicFramePr>
        <p:xfrm>
          <a:off x="1413933" y="3119758"/>
          <a:ext cx="6468533" cy="3738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7747">
                  <a:extLst>
                    <a:ext uri="{9D8B030D-6E8A-4147-A177-3AD203B41FA5}">
                      <a16:colId xmlns:a16="http://schemas.microsoft.com/office/drawing/2014/main" val="589411872"/>
                    </a:ext>
                  </a:extLst>
                </a:gridCol>
                <a:gridCol w="1165537">
                  <a:extLst>
                    <a:ext uri="{9D8B030D-6E8A-4147-A177-3AD203B41FA5}">
                      <a16:colId xmlns:a16="http://schemas.microsoft.com/office/drawing/2014/main" val="4269504359"/>
                    </a:ext>
                  </a:extLst>
                </a:gridCol>
                <a:gridCol w="1165537">
                  <a:extLst>
                    <a:ext uri="{9D8B030D-6E8A-4147-A177-3AD203B41FA5}">
                      <a16:colId xmlns:a16="http://schemas.microsoft.com/office/drawing/2014/main" val="4161977872"/>
                    </a:ext>
                  </a:extLst>
                </a:gridCol>
                <a:gridCol w="1260864">
                  <a:extLst>
                    <a:ext uri="{9D8B030D-6E8A-4147-A177-3AD203B41FA5}">
                      <a16:colId xmlns:a16="http://schemas.microsoft.com/office/drawing/2014/main" val="1808975796"/>
                    </a:ext>
                  </a:extLst>
                </a:gridCol>
                <a:gridCol w="1248848">
                  <a:extLst>
                    <a:ext uri="{9D8B030D-6E8A-4147-A177-3AD203B41FA5}">
                      <a16:colId xmlns:a16="http://schemas.microsoft.com/office/drawing/2014/main" val="1152604619"/>
                    </a:ext>
                  </a:extLst>
                </a:gridCol>
              </a:tblGrid>
              <a:tr h="311520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Test Statistics</a:t>
                      </a:r>
                      <a:r>
                        <a:rPr lang="pt-PT" sz="1000" baseline="30000">
                          <a:effectLst/>
                        </a:rPr>
                        <a:t>a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409837"/>
                  </a:ext>
                </a:extLst>
              </a:tr>
              <a:tr h="9345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 b="1" dirty="0">
                          <a:effectLst/>
                        </a:rPr>
                        <a:t>antiguidade da empresa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 b="1" dirty="0">
                          <a:effectLst/>
                        </a:rPr>
                        <a:t>dimensão da empresa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 b="1" dirty="0">
                          <a:effectLst/>
                        </a:rPr>
                        <a:t>competências específicas dos colaboradores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 b="1" dirty="0">
                          <a:effectLst/>
                        </a:rPr>
                        <a:t>experiência internacional dos colaboradores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0160362"/>
                  </a:ext>
                </a:extLst>
              </a:tr>
              <a:tr h="311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Mann-Whitney U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10397.500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10212.000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11069.500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10159.500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876270"/>
                  </a:ext>
                </a:extLst>
              </a:tr>
              <a:tr h="311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Wilcoxon W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22332.500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21840.000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24599.500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23525.500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8005568"/>
                  </a:ext>
                </a:extLst>
              </a:tr>
              <a:tr h="311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Z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-2.731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-2.762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-2.264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-3.281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381742"/>
                  </a:ext>
                </a:extLst>
              </a:tr>
              <a:tr h="311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Asymp. Sig. (2-tailed)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.024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0861409"/>
                  </a:ext>
                </a:extLst>
              </a:tr>
              <a:tr h="311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Exact Sig. (2-tailed)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.024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903401"/>
                  </a:ext>
                </a:extLst>
              </a:tr>
              <a:tr h="311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Exact Sig. (1-tailed)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.012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1482765"/>
                  </a:ext>
                </a:extLst>
              </a:tr>
              <a:tr h="311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Point Probability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>
                          <a:effectLst/>
                        </a:rPr>
                        <a:t>.000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058116"/>
                  </a:ext>
                </a:extLst>
              </a:tr>
              <a:tr h="311520"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a. </a:t>
                      </a:r>
                      <a:r>
                        <a:rPr lang="pt-PT" sz="1000" dirty="0" err="1">
                          <a:effectLst/>
                        </a:rPr>
                        <a:t>Grouping</a:t>
                      </a:r>
                      <a:r>
                        <a:rPr lang="pt-PT" sz="1000" dirty="0">
                          <a:effectLst/>
                        </a:rPr>
                        <a:t> </a:t>
                      </a:r>
                      <a:r>
                        <a:rPr lang="pt-PT" sz="1000" dirty="0" err="1">
                          <a:effectLst/>
                        </a:rPr>
                        <a:t>Variable</a:t>
                      </a:r>
                      <a:r>
                        <a:rPr lang="pt-PT" sz="1000" dirty="0">
                          <a:effectLst/>
                        </a:rPr>
                        <a:t>: Classificação da Maturidade Internacional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009503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38444" y="3911600"/>
            <a:ext cx="85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u="sng" dirty="0" smtClean="0"/>
              <a:t>2014</a:t>
            </a:r>
            <a:endParaRPr lang="pt-PT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914400" y="1239838"/>
            <a:ext cx="7877175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5. 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Resultados 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(2014)</a:t>
            </a:r>
          </a:p>
          <a:p>
            <a:pPr eaLnBrk="1" hangingPunct="1"/>
            <a:endParaRPr lang="pt-PT" altLang="pt-PT" sz="2000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r>
              <a:rPr lang="pt-PT" sz="2000" dirty="0"/>
              <a:t>O teste de </a:t>
            </a:r>
            <a:r>
              <a:rPr lang="pt-PT" sz="2000" i="1" dirty="0"/>
              <a:t>Mann-</a:t>
            </a:r>
            <a:r>
              <a:rPr lang="pt-PT" sz="2000" i="1" dirty="0" err="1"/>
              <a:t>Whitney</a:t>
            </a:r>
            <a:r>
              <a:rPr lang="pt-PT" sz="2000" i="1" dirty="0"/>
              <a:t> </a:t>
            </a:r>
            <a:r>
              <a:rPr lang="pt-PT" sz="2000" dirty="0"/>
              <a:t>para os dados de 2014, indica que </a:t>
            </a:r>
            <a:r>
              <a:rPr lang="pt-PT" sz="2000" b="1" dirty="0"/>
              <a:t>ocorrem diferenças significativas entre os dois grupos de empresas</a:t>
            </a:r>
            <a:r>
              <a:rPr lang="pt-PT" sz="2000" dirty="0"/>
              <a:t> </a:t>
            </a:r>
            <a:r>
              <a:rPr lang="pt-PT" sz="2000" dirty="0" smtClean="0"/>
              <a:t>para </a:t>
            </a:r>
            <a:r>
              <a:rPr lang="pt-PT" sz="2000" dirty="0"/>
              <a:t>as </a:t>
            </a:r>
            <a:r>
              <a:rPr lang="pt-PT" sz="2000" dirty="0" smtClean="0"/>
              <a:t>variáveis: </a:t>
            </a:r>
            <a:endParaRPr lang="pt-P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 smtClean="0"/>
              <a:t>Dimensão </a:t>
            </a:r>
            <a:r>
              <a:rPr lang="pt-PT" sz="2000" dirty="0"/>
              <a:t>da Empresa (p = .006), </a:t>
            </a:r>
            <a:endParaRPr lang="pt-P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 smtClean="0"/>
              <a:t>Antiguidade </a:t>
            </a:r>
            <a:r>
              <a:rPr lang="pt-PT" sz="2000" dirty="0"/>
              <a:t>da Empresa (p = .006), </a:t>
            </a:r>
            <a:endParaRPr lang="pt-P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 smtClean="0"/>
              <a:t>Competências </a:t>
            </a:r>
            <a:r>
              <a:rPr lang="pt-PT" sz="2000" dirty="0"/>
              <a:t>Específicas dos Colaboradores (p = .024) e </a:t>
            </a:r>
            <a:endParaRPr lang="pt-P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 smtClean="0"/>
              <a:t>Experiência </a:t>
            </a:r>
            <a:r>
              <a:rPr lang="pt-PT" sz="2000" dirty="0"/>
              <a:t>Internacional dos Colaboradores (p = .</a:t>
            </a:r>
            <a:r>
              <a:rPr lang="pt-PT" sz="2000" dirty="0" smtClean="0"/>
              <a:t>001).</a:t>
            </a:r>
          </a:p>
          <a:p>
            <a:endParaRPr lang="pt-PT" sz="2000" dirty="0"/>
          </a:p>
          <a:p>
            <a:r>
              <a:rPr lang="pt-PT" sz="2000" dirty="0" smtClean="0"/>
              <a:t>Sendo </a:t>
            </a:r>
            <a:r>
              <a:rPr lang="pt-PT" sz="2000" dirty="0"/>
              <a:t>assim, </a:t>
            </a:r>
            <a:r>
              <a:rPr lang="pt-PT" sz="2000" b="1" dirty="0" smtClean="0"/>
              <a:t>procedemos depois à comparação </a:t>
            </a:r>
            <a:r>
              <a:rPr lang="pt-PT" sz="2000" b="1" dirty="0"/>
              <a:t>das médias das ordens </a:t>
            </a:r>
            <a:r>
              <a:rPr lang="pt-PT" sz="2000" dirty="0"/>
              <a:t>para comparação dos dois grupos de empresas</a:t>
            </a:r>
            <a:r>
              <a:rPr lang="pt-PT" sz="2000" dirty="0" smtClean="0"/>
              <a:t>.</a:t>
            </a:r>
          </a:p>
          <a:p>
            <a:endParaRPr lang="pt-PT" dirty="0"/>
          </a:p>
          <a:p>
            <a:endParaRPr lang="pt-PT" dirty="0"/>
          </a:p>
          <a:p>
            <a:pPr eaLnBrk="1" hangingPunct="1"/>
            <a:endParaRPr lang="da-DK" altLang="pt-PT" sz="1400" dirty="0">
              <a:latin typeface="Arial" panose="020B0604020202020204" pitchFamily="34" charset="0"/>
            </a:endParaRPr>
          </a:p>
        </p:txBody>
      </p:sp>
      <p:pic>
        <p:nvPicPr>
          <p:cNvPr id="34819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238250" y="877888"/>
            <a:ext cx="7877175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sz="2000" b="1" dirty="0">
                <a:solidFill>
                  <a:srgbClr val="0C85AC"/>
                </a:solidFill>
                <a:latin typeface="Arial" panose="020B0604020202020204" pitchFamily="34" charset="0"/>
              </a:rPr>
              <a:t>5. 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Resultados</a:t>
            </a:r>
          </a:p>
          <a:p>
            <a:pPr eaLnBrk="1" hangingPunct="1"/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r>
              <a:rPr lang="pt-PT" sz="2000" b="1" dirty="0" smtClean="0"/>
              <a:t>Comparação das Médias das </a:t>
            </a:r>
            <a:r>
              <a:rPr lang="pt-PT" sz="2000" b="1" dirty="0" smtClean="0"/>
              <a:t>Ordens</a:t>
            </a:r>
          </a:p>
          <a:p>
            <a:endParaRPr lang="pt-PT" sz="2000" dirty="0" smtClean="0"/>
          </a:p>
          <a:p>
            <a:r>
              <a:rPr lang="pt-PT" sz="2000" b="1" dirty="0" smtClean="0"/>
              <a:t>A hipótese de que as empresas com “Internacionalização precoce” (X1) </a:t>
            </a:r>
            <a:r>
              <a:rPr lang="pt-PT" sz="2000" dirty="0" smtClean="0"/>
              <a:t>atribuem </a:t>
            </a:r>
            <a:r>
              <a:rPr lang="pt-PT" sz="2000" u="sng" dirty="0" smtClean="0"/>
              <a:t>menor importância </a:t>
            </a:r>
            <a:r>
              <a:rPr lang="pt-PT" sz="2000" dirty="0" smtClean="0"/>
              <a:t>a variáveis como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 smtClean="0"/>
              <a:t>Antiguidade da Empresa 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 smtClean="0"/>
              <a:t>Dimensão da Empresa, </a:t>
            </a:r>
          </a:p>
          <a:p>
            <a:r>
              <a:rPr lang="pt-PT" sz="2000" u="sng" dirty="0" smtClean="0"/>
              <a:t>e maior importância </a:t>
            </a:r>
            <a:r>
              <a:rPr lang="pt-PT" sz="2000" dirty="0" smtClean="0"/>
              <a:t>a variáveis como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 smtClean="0"/>
              <a:t>Competências Específicas dos Colaboradores 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 smtClean="0"/>
              <a:t>Experiência Internacional dos Colaboradores, </a:t>
            </a:r>
          </a:p>
          <a:p>
            <a:r>
              <a:rPr lang="pt-PT" sz="2000" b="1" dirty="0" smtClean="0"/>
              <a:t>comparativamente às empresas com “Internacionalização mais tardia” (X2),</a:t>
            </a:r>
          </a:p>
          <a:p>
            <a:r>
              <a:rPr lang="pt-PT" sz="2000" u="sng" dirty="0" smtClean="0"/>
              <a:t>foi avaliada pelo teste não paramétrico de </a:t>
            </a:r>
            <a:r>
              <a:rPr lang="pt-PT" sz="2000" i="1" u="sng" dirty="0" err="1" smtClean="0"/>
              <a:t>Wilcoxon</a:t>
            </a:r>
            <a:r>
              <a:rPr lang="pt-PT" sz="2000" i="1" u="sng" dirty="0" smtClean="0"/>
              <a:t>-Mann-</a:t>
            </a:r>
            <a:r>
              <a:rPr lang="pt-PT" sz="2000" i="1" u="sng" dirty="0" err="1" smtClean="0"/>
              <a:t>Whitney</a:t>
            </a:r>
            <a:r>
              <a:rPr lang="pt-PT" sz="2000" u="sng" dirty="0" smtClean="0"/>
              <a:t>,</a:t>
            </a:r>
            <a:r>
              <a:rPr lang="pt-PT" sz="2000" dirty="0" smtClean="0"/>
              <a:t> seguido da comparação das médias das ordens.</a:t>
            </a:r>
          </a:p>
          <a:p>
            <a:r>
              <a:rPr lang="pt-PT" sz="2000" b="1" u="sng" dirty="0" smtClean="0"/>
              <a:t>Todas as hipóteses foram confirmadas, tal como se pode comprovar pelas análises seguintes. </a:t>
            </a:r>
          </a:p>
          <a:p>
            <a:endParaRPr lang="pt-PT" altLang="pt-PT" sz="2400" dirty="0"/>
          </a:p>
          <a:p>
            <a:pPr eaLnBrk="1" hangingPunct="1"/>
            <a:endParaRPr lang="da-DK" altLang="pt-PT" sz="1400" dirty="0">
              <a:latin typeface="Arial" panose="020B0604020202020204" pitchFamily="34" charset="0"/>
            </a:endParaRPr>
          </a:p>
        </p:txBody>
      </p:sp>
      <p:pic>
        <p:nvPicPr>
          <p:cNvPr id="3686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1870075" y="1546225"/>
            <a:ext cx="5545138" cy="32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PT" sz="2000" b="1" dirty="0" err="1">
                <a:solidFill>
                  <a:srgbClr val="0C85AC"/>
                </a:solidFill>
                <a:latin typeface="Arial" panose="020B0604020202020204" pitchFamily="34" charset="0"/>
              </a:rPr>
              <a:t>Í</a:t>
            </a:r>
            <a:r>
              <a:rPr lang="en-US" altLang="pt-PT" sz="2000" b="1" dirty="0" err="1" smtClean="0">
                <a:solidFill>
                  <a:srgbClr val="0C85AC"/>
                </a:solidFill>
                <a:latin typeface="Arial" panose="020B0604020202020204" pitchFamily="34" charset="0"/>
              </a:rPr>
              <a:t>ndice</a:t>
            </a:r>
            <a:endParaRPr lang="en-US" altLang="pt-PT" sz="2000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pt-PT" sz="2000" b="1" dirty="0">
              <a:solidFill>
                <a:srgbClr val="60BDE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is-IS" altLang="pt-PT" sz="2000" dirty="0"/>
              <a:t>1. </a:t>
            </a:r>
            <a:r>
              <a:rPr lang="is-IS" altLang="pt-PT" sz="2000" dirty="0" smtClean="0"/>
              <a:t>Objetivos</a:t>
            </a:r>
            <a:endParaRPr lang="is-IS" altLang="pt-PT" sz="2000" dirty="0"/>
          </a:p>
          <a:p>
            <a:pPr eaLnBrk="1" hangingPunct="1">
              <a:lnSpc>
                <a:spcPct val="120000"/>
              </a:lnSpc>
            </a:pPr>
            <a:r>
              <a:rPr lang="en-US" altLang="pt-PT" sz="2000" dirty="0"/>
              <a:t>2. </a:t>
            </a:r>
            <a:r>
              <a:rPr lang="en-US" altLang="pt-PT" sz="2000" dirty="0" err="1"/>
              <a:t>Introdução</a:t>
            </a:r>
            <a:endParaRPr lang="en-US" altLang="pt-PT" sz="2000" dirty="0"/>
          </a:p>
          <a:p>
            <a:pPr eaLnBrk="1" hangingPunct="1">
              <a:lnSpc>
                <a:spcPct val="120000"/>
              </a:lnSpc>
            </a:pPr>
            <a:r>
              <a:rPr lang="en-US" altLang="pt-PT" sz="2000" dirty="0"/>
              <a:t>3. </a:t>
            </a:r>
            <a:r>
              <a:rPr lang="en-US" altLang="pt-PT" sz="2000" dirty="0" err="1"/>
              <a:t>Revisão</a:t>
            </a:r>
            <a:r>
              <a:rPr lang="en-US" altLang="pt-PT" sz="2000" dirty="0"/>
              <a:t> da </a:t>
            </a:r>
            <a:r>
              <a:rPr lang="en-US" altLang="pt-PT" sz="2000" dirty="0" err="1"/>
              <a:t>Literatura</a:t>
            </a:r>
            <a:endParaRPr lang="en-US" altLang="pt-PT" sz="2000" dirty="0"/>
          </a:p>
          <a:p>
            <a:pPr eaLnBrk="1" hangingPunct="1">
              <a:lnSpc>
                <a:spcPct val="120000"/>
              </a:lnSpc>
            </a:pPr>
            <a:r>
              <a:rPr lang="en-US" altLang="pt-PT" sz="2000" dirty="0"/>
              <a:t>4. </a:t>
            </a:r>
            <a:r>
              <a:rPr lang="en-US" altLang="pt-PT" sz="2000" dirty="0" err="1"/>
              <a:t>Metodologia</a:t>
            </a:r>
            <a:endParaRPr lang="en-US" altLang="pt-PT" sz="2000" dirty="0"/>
          </a:p>
          <a:p>
            <a:pPr eaLnBrk="1" hangingPunct="1">
              <a:lnSpc>
                <a:spcPct val="120000"/>
              </a:lnSpc>
            </a:pPr>
            <a:r>
              <a:rPr lang="en-US" altLang="pt-PT" sz="2000" dirty="0"/>
              <a:t>5. </a:t>
            </a:r>
            <a:r>
              <a:rPr lang="en-US" altLang="pt-PT" sz="2000" dirty="0" err="1"/>
              <a:t>Resultados</a:t>
            </a:r>
            <a:endParaRPr lang="en-US" altLang="pt-PT" sz="2000" dirty="0"/>
          </a:p>
          <a:p>
            <a:pPr eaLnBrk="1" hangingPunct="1">
              <a:lnSpc>
                <a:spcPct val="120000"/>
              </a:lnSpc>
            </a:pPr>
            <a:r>
              <a:rPr lang="en-US" altLang="pt-PT" sz="2000" dirty="0"/>
              <a:t>6. </a:t>
            </a:r>
            <a:r>
              <a:rPr lang="en-US" altLang="pt-PT" sz="2000" dirty="0" err="1"/>
              <a:t>Conclusões</a:t>
            </a:r>
            <a:endParaRPr lang="en-US" altLang="pt-PT" sz="2000" dirty="0"/>
          </a:p>
          <a:p>
            <a:pPr eaLnBrk="1" hangingPunct="1">
              <a:lnSpc>
                <a:spcPct val="120000"/>
              </a:lnSpc>
            </a:pPr>
            <a:r>
              <a:rPr lang="en-US" altLang="pt-PT" sz="2000" dirty="0"/>
              <a:t>7. </a:t>
            </a:r>
            <a:r>
              <a:rPr lang="en-US" altLang="pt-PT" sz="2000" dirty="0" err="1"/>
              <a:t>Agradecimentos</a:t>
            </a:r>
            <a:endParaRPr lang="en-US" altLang="pt-PT" sz="2000" dirty="0"/>
          </a:p>
        </p:txBody>
      </p:sp>
      <p:pic>
        <p:nvPicPr>
          <p:cNvPr id="6147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tângulo 5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914400" y="896938"/>
            <a:ext cx="787717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5. 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Resultados(2014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/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eaLnBrk="1" hangingPunct="1"/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r>
              <a:rPr lang="pt-PT" sz="2000" dirty="0" smtClean="0"/>
              <a:t> </a:t>
            </a:r>
          </a:p>
          <a:p>
            <a:endParaRPr lang="pt-PT" altLang="pt-PT" sz="2400" dirty="0"/>
          </a:p>
          <a:p>
            <a:pPr eaLnBrk="1" hangingPunct="1"/>
            <a:endParaRPr lang="da-DK" altLang="pt-PT" sz="1400" dirty="0">
              <a:latin typeface="Arial" panose="020B0604020202020204" pitchFamily="34" charset="0"/>
            </a:endParaRPr>
          </a:p>
        </p:txBody>
      </p:sp>
      <p:pic>
        <p:nvPicPr>
          <p:cNvPr id="3686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81137"/>
              </p:ext>
            </p:extLst>
          </p:nvPr>
        </p:nvGraphicFramePr>
        <p:xfrm>
          <a:off x="1468805" y="1412122"/>
          <a:ext cx="6965213" cy="4907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6081">
                  <a:extLst>
                    <a:ext uri="{9D8B030D-6E8A-4147-A177-3AD203B41FA5}">
                      <a16:colId xmlns:a16="http://schemas.microsoft.com/office/drawing/2014/main" val="2090696573"/>
                    </a:ext>
                  </a:extLst>
                </a:gridCol>
                <a:gridCol w="1659944">
                  <a:extLst>
                    <a:ext uri="{9D8B030D-6E8A-4147-A177-3AD203B41FA5}">
                      <a16:colId xmlns:a16="http://schemas.microsoft.com/office/drawing/2014/main" val="3259944855"/>
                    </a:ext>
                  </a:extLst>
                </a:gridCol>
                <a:gridCol w="1105850">
                  <a:extLst>
                    <a:ext uri="{9D8B030D-6E8A-4147-A177-3AD203B41FA5}">
                      <a16:colId xmlns:a16="http://schemas.microsoft.com/office/drawing/2014/main" val="673493080"/>
                    </a:ext>
                  </a:extLst>
                </a:gridCol>
                <a:gridCol w="1216669">
                  <a:extLst>
                    <a:ext uri="{9D8B030D-6E8A-4147-A177-3AD203B41FA5}">
                      <a16:colId xmlns:a16="http://schemas.microsoft.com/office/drawing/2014/main" val="3333563052"/>
                    </a:ext>
                  </a:extLst>
                </a:gridCol>
                <a:gridCol w="1216669">
                  <a:extLst>
                    <a:ext uri="{9D8B030D-6E8A-4147-A177-3AD203B41FA5}">
                      <a16:colId xmlns:a16="http://schemas.microsoft.com/office/drawing/2014/main" val="1878653471"/>
                    </a:ext>
                  </a:extLst>
                </a:gridCol>
              </a:tblGrid>
              <a:tr h="353120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Ranks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226070"/>
                  </a:ext>
                </a:extLst>
              </a:tr>
              <a:tr h="7450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Classificação da Experiência Internacional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N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Mean Rank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Sum of Ranks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2248655906"/>
                  </a:ext>
                </a:extLst>
              </a:tr>
              <a:tr h="344891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Antiguidade da empresa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154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145.02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22332.50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2811819690"/>
                  </a:ext>
                </a:extLst>
              </a:tr>
              <a:tr h="35997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163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172.21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28070.50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3069956646"/>
                  </a:ext>
                </a:extLst>
              </a:tr>
              <a:tr h="24684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Total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317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2643956634"/>
                  </a:ext>
                </a:extLst>
              </a:tr>
              <a:tr h="353120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Dimensão da empresa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152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143.68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21840.00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984220266"/>
                  </a:ext>
                </a:extLst>
              </a:tr>
              <a:tr h="35312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2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162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170.46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27615.00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794353370"/>
                  </a:ext>
                </a:extLst>
              </a:tr>
              <a:tr h="24684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Total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314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1703983632"/>
                  </a:ext>
                </a:extLst>
              </a:tr>
              <a:tr h="344891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Competências específicas dos colaboradores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1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156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171.54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26760.50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302639651"/>
                  </a:ext>
                </a:extLst>
              </a:tr>
              <a:tr h="35997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164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150.00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24599.50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2258636056"/>
                  </a:ext>
                </a:extLst>
              </a:tr>
              <a:tr h="24684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Total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320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3715856055"/>
                  </a:ext>
                </a:extLst>
              </a:tr>
              <a:tr h="353120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Experiência internacional dos colaboradores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156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176.38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27514.50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1429363277"/>
                  </a:ext>
                </a:extLst>
              </a:tr>
              <a:tr h="35312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163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144.33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23525.50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4251945800"/>
                  </a:ext>
                </a:extLst>
              </a:tr>
              <a:tr h="24684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Total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319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17" marR="65717" marT="0" marB="0"/>
                </a:tc>
                <a:extLst>
                  <a:ext uri="{0D108BD9-81ED-4DB2-BD59-A6C34878D82A}">
                    <a16:rowId xmlns:a16="http://schemas.microsoft.com/office/drawing/2014/main" val="322335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0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2"/>
          <p:cNvSpPr txBox="1">
            <a:spLocks noChangeArrowheads="1"/>
          </p:cNvSpPr>
          <p:nvPr/>
        </p:nvSpPr>
        <p:spPr bwMode="auto">
          <a:xfrm>
            <a:off x="1095374" y="830263"/>
            <a:ext cx="782002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sz="2000" b="1" dirty="0">
                <a:solidFill>
                  <a:srgbClr val="0C85AC"/>
                </a:solidFill>
                <a:latin typeface="Arial" panose="020B0604020202020204" pitchFamily="34" charset="0"/>
              </a:rPr>
              <a:t>5. 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Resultados 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(2014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)</a:t>
            </a:r>
            <a:endParaRPr lang="pt-PT" altLang="pt-PT" sz="2000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t-PT" altLang="pt-PT" sz="2000" b="1" u="sng" dirty="0" smtClean="0"/>
              <a:t>2014</a:t>
            </a:r>
            <a:endParaRPr lang="pt-PT" altLang="pt-PT" sz="2000" b="1" u="sng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2000" dirty="0" smtClean="0"/>
              <a:t>concluímos </a:t>
            </a:r>
            <a:r>
              <a:rPr lang="pt-PT" sz="2000" dirty="0"/>
              <a:t>que </a:t>
            </a:r>
            <a:r>
              <a:rPr lang="pt-PT" sz="2000" b="1" dirty="0"/>
              <a:t>o grau de importância atribuído à Antiguidade da Empresa </a:t>
            </a:r>
            <a:r>
              <a:rPr lang="pt-PT" sz="2000" u="sng" dirty="0"/>
              <a:t>pelas empresas com internacionalização precoce </a:t>
            </a:r>
            <a:r>
              <a:rPr lang="pt-PT" sz="2000" b="1" dirty="0"/>
              <a:t>é inferior </a:t>
            </a:r>
            <a:r>
              <a:rPr lang="pt-PT" sz="2000" u="sng" dirty="0"/>
              <a:t>ao atribuído pelas empresas com internacionalização mais </a:t>
            </a:r>
            <a:r>
              <a:rPr lang="pt-PT" sz="2000" u="sng" dirty="0" smtClean="0"/>
              <a:t>tardia;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2000" dirty="0" smtClean="0"/>
              <a:t>concluímos </a:t>
            </a:r>
            <a:r>
              <a:rPr lang="pt-PT" sz="2000" dirty="0"/>
              <a:t>que o grau de importância atribuído </a:t>
            </a:r>
            <a:r>
              <a:rPr lang="pt-PT" sz="2000" b="1" dirty="0"/>
              <a:t>à Dimensão da Empresa </a:t>
            </a:r>
            <a:r>
              <a:rPr lang="pt-PT" sz="2000" dirty="0"/>
              <a:t>pelas empresas com internacionalização precoce </a:t>
            </a:r>
            <a:r>
              <a:rPr lang="pt-PT" sz="2000" b="1" dirty="0"/>
              <a:t>é inferior </a:t>
            </a:r>
            <a:r>
              <a:rPr lang="pt-PT" sz="2000" dirty="0"/>
              <a:t>ao atribuído pelas empresas com internacionalização mais tardia, o que nos parece também bastante </a:t>
            </a:r>
            <a:r>
              <a:rPr lang="pt-PT" sz="2000" dirty="0" smtClean="0"/>
              <a:t>aceitável;</a:t>
            </a:r>
            <a:endParaRPr lang="pt-PT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2000" dirty="0" smtClean="0"/>
              <a:t>concluímos </a:t>
            </a:r>
            <a:r>
              <a:rPr lang="pt-PT" sz="2000" dirty="0"/>
              <a:t>que o grau de importância atribuído </a:t>
            </a:r>
            <a:r>
              <a:rPr lang="pt-PT" sz="2000" b="1" dirty="0"/>
              <a:t>às Competências Específicas dos Colaboradores</a:t>
            </a:r>
            <a:r>
              <a:rPr lang="pt-PT" sz="2000" dirty="0"/>
              <a:t> pelas empresas com internacionalização precoce </a:t>
            </a:r>
            <a:r>
              <a:rPr lang="pt-PT" sz="2000" b="1" dirty="0"/>
              <a:t>é superior </a:t>
            </a:r>
            <a:r>
              <a:rPr lang="pt-PT" sz="2000" dirty="0"/>
              <a:t>ao atribuído pelas empresas com internacionalização mais tardia, tal como </a:t>
            </a:r>
            <a:r>
              <a:rPr lang="pt-PT" sz="2000" dirty="0" smtClean="0"/>
              <a:t>previmos</a:t>
            </a:r>
            <a:r>
              <a:rPr lang="pt-PT" sz="2000" dirty="0"/>
              <a:t>;</a:t>
            </a:r>
            <a:endParaRPr lang="pt-PT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2000" dirty="0" smtClean="0"/>
              <a:t>concluímos </a:t>
            </a:r>
            <a:r>
              <a:rPr lang="pt-PT" sz="2000" dirty="0"/>
              <a:t>que o grau de importância atribuído </a:t>
            </a:r>
            <a:r>
              <a:rPr lang="pt-PT" sz="2000" b="1" dirty="0"/>
              <a:t>à Experiência Internacional dos Colaboradores </a:t>
            </a:r>
            <a:r>
              <a:rPr lang="pt-PT" sz="2000" dirty="0"/>
              <a:t>pelas empresas com internacionalização precoce </a:t>
            </a:r>
            <a:r>
              <a:rPr lang="pt-PT" sz="2000" b="1" dirty="0"/>
              <a:t>é superior </a:t>
            </a:r>
            <a:r>
              <a:rPr lang="pt-PT" sz="2000" dirty="0"/>
              <a:t>ao atribuído pelas empresas com internacionalização mais tardia, tal </a:t>
            </a:r>
            <a:r>
              <a:rPr lang="pt-PT" sz="2000" dirty="0" smtClean="0"/>
              <a:t>como inicialmente </a:t>
            </a:r>
            <a:r>
              <a:rPr lang="pt-PT" sz="2000" dirty="0" smtClean="0"/>
              <a:t>previsto.</a:t>
            </a:r>
            <a:endParaRPr lang="pt-PT" altLang="pt-PT" sz="2000" b="1" u="sng" dirty="0"/>
          </a:p>
        </p:txBody>
      </p:sp>
      <p:pic>
        <p:nvPicPr>
          <p:cNvPr id="38915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804333" y="652463"/>
            <a:ext cx="7877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b="1" dirty="0">
                <a:solidFill>
                  <a:srgbClr val="0C85AC"/>
                </a:solidFill>
                <a:latin typeface="Arial" panose="020B0604020202020204" pitchFamily="34" charset="0"/>
              </a:rPr>
              <a:t>5. </a:t>
            </a:r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Resultados (2019)</a:t>
            </a:r>
          </a:p>
          <a:p>
            <a:pPr eaLnBrk="1" hangingPunct="1"/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2000" b="1" dirty="0"/>
              <a:t>TESTES NÃO PARAMÉTRICOS PARA COMPARAÇÃO DE MÉDIAS (TESTE DE </a:t>
            </a:r>
            <a:r>
              <a:rPr lang="pt-PT" sz="2000" b="1" i="1" dirty="0"/>
              <a:t>WILCOXON-MANN-WHITNEY</a:t>
            </a:r>
            <a:r>
              <a:rPr lang="pt-PT" sz="2000" b="1" dirty="0"/>
              <a:t>)</a:t>
            </a:r>
            <a:endParaRPr lang="pt-PT" sz="2000" dirty="0"/>
          </a:p>
          <a:p>
            <a:pPr eaLnBrk="1" hangingPunct="1"/>
            <a:endParaRPr lang="da-DK" altLang="pt-PT" sz="2000" dirty="0">
              <a:latin typeface="Arial" panose="020B0604020202020204" pitchFamily="34" charset="0"/>
            </a:endParaRPr>
          </a:p>
        </p:txBody>
      </p:sp>
      <p:pic>
        <p:nvPicPr>
          <p:cNvPr id="32771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2641" y="2213719"/>
            <a:ext cx="85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2019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37282"/>
              </p:ext>
            </p:extLst>
          </p:nvPr>
        </p:nvGraphicFramePr>
        <p:xfrm>
          <a:off x="1613958" y="1879597"/>
          <a:ext cx="6674908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7429">
                  <a:extLst>
                    <a:ext uri="{9D8B030D-6E8A-4147-A177-3AD203B41FA5}">
                      <a16:colId xmlns:a16="http://schemas.microsoft.com/office/drawing/2014/main" val="903940313"/>
                    </a:ext>
                  </a:extLst>
                </a:gridCol>
                <a:gridCol w="1091117">
                  <a:extLst>
                    <a:ext uri="{9D8B030D-6E8A-4147-A177-3AD203B41FA5}">
                      <a16:colId xmlns:a16="http://schemas.microsoft.com/office/drawing/2014/main" val="3422763680"/>
                    </a:ext>
                  </a:extLst>
                </a:gridCol>
                <a:gridCol w="1013448">
                  <a:extLst>
                    <a:ext uri="{9D8B030D-6E8A-4147-A177-3AD203B41FA5}">
                      <a16:colId xmlns:a16="http://schemas.microsoft.com/office/drawing/2014/main" val="2190537115"/>
                    </a:ext>
                  </a:extLst>
                </a:gridCol>
                <a:gridCol w="1246457">
                  <a:extLst>
                    <a:ext uri="{9D8B030D-6E8A-4147-A177-3AD203B41FA5}">
                      <a16:colId xmlns:a16="http://schemas.microsoft.com/office/drawing/2014/main" val="1556532901"/>
                    </a:ext>
                  </a:extLst>
                </a:gridCol>
                <a:gridCol w="1246457">
                  <a:extLst>
                    <a:ext uri="{9D8B030D-6E8A-4147-A177-3AD203B41FA5}">
                      <a16:colId xmlns:a16="http://schemas.microsoft.com/office/drawing/2014/main" val="1584255981"/>
                    </a:ext>
                  </a:extLst>
                </a:gridCol>
              </a:tblGrid>
              <a:tr h="540241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Test Statistics</a:t>
                      </a:r>
                      <a:r>
                        <a:rPr lang="pt-PT" sz="1100" baseline="30000">
                          <a:effectLst/>
                        </a:rPr>
                        <a:t>a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404307"/>
                  </a:ext>
                </a:extLst>
              </a:tr>
              <a:tr h="6545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antiguidade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Dimensão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Competências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Experiência Internacional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768849"/>
                  </a:ext>
                </a:extLst>
              </a:tr>
              <a:tr h="520086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U de Mann-Whitney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3693,000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3299,500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3913,000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3855,000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49085360"/>
                  </a:ext>
                </a:extLst>
              </a:tr>
              <a:tr h="530445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Wilcoxon W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10479,000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10085,500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6916,000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6858,000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51348806"/>
                  </a:ext>
                </a:extLst>
              </a:tr>
              <a:tr h="530445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Z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-2,111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-3,201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-1,530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-1,686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14691340"/>
                  </a:ext>
                </a:extLst>
              </a:tr>
              <a:tr h="520086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Asymp. Sig. (bilateral)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,035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,001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,126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,092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80208194"/>
                  </a:ext>
                </a:extLst>
              </a:tr>
              <a:tr h="530445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Sig exata (bilateral)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,034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,001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,126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,093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29742871"/>
                  </a:ext>
                </a:extLst>
              </a:tr>
              <a:tr h="530445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Sig exata (unilateral)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,017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,001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,063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,047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3090525"/>
                  </a:ext>
                </a:extLst>
              </a:tr>
              <a:tr h="520086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Probabilidade de ponto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,000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,000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5504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6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914400" y="1239838"/>
            <a:ext cx="7877175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b="1" dirty="0">
                <a:solidFill>
                  <a:srgbClr val="0C85AC"/>
                </a:solidFill>
                <a:latin typeface="Arial" panose="020B0604020202020204" pitchFamily="34" charset="0"/>
              </a:rPr>
              <a:t>5. </a:t>
            </a:r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Resultados </a:t>
            </a:r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(2019</a:t>
            </a:r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/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r>
              <a:rPr lang="pt-PT" sz="2000" dirty="0" smtClean="0"/>
              <a:t>O teste de Mann-</a:t>
            </a:r>
            <a:r>
              <a:rPr lang="pt-PT" sz="2000" dirty="0" err="1" smtClean="0"/>
              <a:t>Whitney</a:t>
            </a:r>
            <a:r>
              <a:rPr lang="pt-PT" sz="2000" dirty="0" smtClean="0"/>
              <a:t> agora para os dados de 2019, indica que </a:t>
            </a:r>
            <a:r>
              <a:rPr lang="pt-PT" sz="2000" b="1" u="sng" dirty="0" smtClean="0"/>
              <a:t>ocorrem diferenças significativas entre os dois grupos de empresas apenas para as variáveis: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u="sng" dirty="0" smtClean="0"/>
              <a:t>Dimensão da Empresa </a:t>
            </a:r>
            <a:r>
              <a:rPr lang="pt-PT" sz="2000" dirty="0" smtClean="0"/>
              <a:t>(p = .001),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u="sng" dirty="0" smtClean="0"/>
              <a:t>Antiguidade da Empresa </a:t>
            </a:r>
            <a:r>
              <a:rPr lang="pt-PT" sz="2000" dirty="0" smtClean="0"/>
              <a:t>(p = .034), tal como se pode verificar na tabela anterior.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 smtClean="0"/>
              <a:t>No entanto </a:t>
            </a:r>
            <a:r>
              <a:rPr lang="pt-PT" sz="2000" dirty="0" smtClean="0"/>
              <a:t>o resultado da </a:t>
            </a:r>
            <a:r>
              <a:rPr lang="pt-PT" sz="2000" u="sng" dirty="0" smtClean="0"/>
              <a:t>“Experiência </a:t>
            </a:r>
            <a:r>
              <a:rPr lang="pt-PT" sz="2000" u="sng" dirty="0" smtClean="0"/>
              <a:t>Internacional”</a:t>
            </a:r>
            <a:r>
              <a:rPr lang="pt-PT" sz="2000" dirty="0" smtClean="0"/>
              <a:t> = 0,047, </a:t>
            </a:r>
            <a:r>
              <a:rPr lang="pt-PT" sz="2000" u="sng" dirty="0" smtClean="0"/>
              <a:t>pode denunciar alguma diferença </a:t>
            </a:r>
            <a:r>
              <a:rPr lang="pt-PT" sz="2000" dirty="0" smtClean="0"/>
              <a:t>entre os dois grupos, que confirmaremos a seguir.</a:t>
            </a:r>
          </a:p>
          <a:p>
            <a:endParaRPr lang="pt-PT" sz="2000" dirty="0" smtClean="0"/>
          </a:p>
          <a:p>
            <a:r>
              <a:rPr lang="pt-PT" sz="2000" dirty="0" smtClean="0"/>
              <a:t>Sendo assim, procederemos agora a comparações das médias das ordens para comparação dos dois grupos de empresas.</a:t>
            </a:r>
          </a:p>
          <a:p>
            <a:endParaRPr lang="pt-PT" dirty="0"/>
          </a:p>
          <a:p>
            <a:endParaRPr lang="pt-PT" dirty="0"/>
          </a:p>
          <a:p>
            <a:pPr eaLnBrk="1" hangingPunct="1"/>
            <a:endParaRPr lang="da-DK" altLang="pt-PT" sz="1400" dirty="0">
              <a:latin typeface="Arial" panose="020B0604020202020204" pitchFamily="34" charset="0"/>
            </a:endParaRPr>
          </a:p>
        </p:txBody>
      </p:sp>
      <p:pic>
        <p:nvPicPr>
          <p:cNvPr id="34819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1095375" y="830263"/>
            <a:ext cx="7696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b="1" dirty="0">
                <a:solidFill>
                  <a:srgbClr val="0C85AC"/>
                </a:solidFill>
                <a:latin typeface="Arial" panose="020B0604020202020204" pitchFamily="34" charset="0"/>
              </a:rPr>
              <a:t>5. </a:t>
            </a:r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Resultados (2019)</a:t>
            </a:r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eaLnBrk="1" hangingPunct="1"/>
            <a:endParaRPr lang="pt-PT" altLang="pt-PT" b="1" u="sng" dirty="0"/>
          </a:p>
        </p:txBody>
      </p:sp>
      <p:pic>
        <p:nvPicPr>
          <p:cNvPr id="40963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944103"/>
              </p:ext>
            </p:extLst>
          </p:nvPr>
        </p:nvGraphicFramePr>
        <p:xfrm>
          <a:off x="1620626" y="1476594"/>
          <a:ext cx="6820641" cy="4334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8087">
                  <a:extLst>
                    <a:ext uri="{9D8B030D-6E8A-4147-A177-3AD203B41FA5}">
                      <a16:colId xmlns:a16="http://schemas.microsoft.com/office/drawing/2014/main" val="1326850498"/>
                    </a:ext>
                  </a:extLst>
                </a:gridCol>
                <a:gridCol w="1533263">
                  <a:extLst>
                    <a:ext uri="{9D8B030D-6E8A-4147-A177-3AD203B41FA5}">
                      <a16:colId xmlns:a16="http://schemas.microsoft.com/office/drawing/2014/main" val="2314501008"/>
                    </a:ext>
                  </a:extLst>
                </a:gridCol>
                <a:gridCol w="1180016">
                  <a:extLst>
                    <a:ext uri="{9D8B030D-6E8A-4147-A177-3AD203B41FA5}">
                      <a16:colId xmlns:a16="http://schemas.microsoft.com/office/drawing/2014/main" val="4286645090"/>
                    </a:ext>
                  </a:extLst>
                </a:gridCol>
                <a:gridCol w="1180016">
                  <a:extLst>
                    <a:ext uri="{9D8B030D-6E8A-4147-A177-3AD203B41FA5}">
                      <a16:colId xmlns:a16="http://schemas.microsoft.com/office/drawing/2014/main" val="2378653714"/>
                    </a:ext>
                  </a:extLst>
                </a:gridCol>
                <a:gridCol w="1179259">
                  <a:extLst>
                    <a:ext uri="{9D8B030D-6E8A-4147-A177-3AD203B41FA5}">
                      <a16:colId xmlns:a16="http://schemas.microsoft.com/office/drawing/2014/main" val="692244752"/>
                    </a:ext>
                  </a:extLst>
                </a:gridCol>
              </a:tblGrid>
              <a:tr h="540768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Ranks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810907"/>
                  </a:ext>
                </a:extLst>
              </a:tr>
              <a:tr h="8652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Classificação da Experiência Internacional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N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Mean Rank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Sum of Ranks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4225616"/>
                  </a:ext>
                </a:extLst>
              </a:tr>
              <a:tr h="314983">
                <a:tc rowSpan="3"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antiguidade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116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90,34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10479,00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50823871"/>
                  </a:ext>
                </a:extLst>
              </a:tr>
              <a:tr h="33356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77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107,04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8242,00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10038690"/>
                  </a:ext>
                </a:extLst>
              </a:tr>
              <a:tr h="33356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Total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193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6586696"/>
                  </a:ext>
                </a:extLst>
              </a:tr>
              <a:tr h="306621">
                <a:tc rowSpan="3"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Dimensão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116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86,94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10085,50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72870"/>
                  </a:ext>
                </a:extLst>
              </a:tr>
              <a:tr h="33356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77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112,15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8635,50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9885748"/>
                  </a:ext>
                </a:extLst>
              </a:tr>
              <a:tr h="33356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Total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193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0304307"/>
                  </a:ext>
                </a:extLst>
              </a:tr>
              <a:tr h="314983">
                <a:tc rowSpan="3"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Experiência Internacional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116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102,27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11863,00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21917712"/>
                  </a:ext>
                </a:extLst>
              </a:tr>
              <a:tr h="33356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77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89,06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6858,00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3387056"/>
                  </a:ext>
                </a:extLst>
              </a:tr>
              <a:tr h="3242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Total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193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93095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1095375" y="830263"/>
            <a:ext cx="7696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sz="2000" b="1" dirty="0">
                <a:solidFill>
                  <a:srgbClr val="0C85AC"/>
                </a:solidFill>
                <a:latin typeface="Arial" panose="020B0604020202020204" pitchFamily="34" charset="0"/>
              </a:rPr>
              <a:t>5. 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Resultados (2019)</a:t>
            </a:r>
            <a:endParaRPr lang="pt-PT" altLang="pt-PT" sz="2000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eaLnBrk="1" hangingPunct="1"/>
            <a:endParaRPr lang="pt-PT" altLang="pt-PT" b="1" u="sng" dirty="0"/>
          </a:p>
        </p:txBody>
      </p:sp>
      <p:pic>
        <p:nvPicPr>
          <p:cNvPr id="40963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-7938" y="0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7749" y="1287572"/>
            <a:ext cx="77914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pt-PT" altLang="pt-PT" sz="2000" b="1" u="sng" dirty="0" smtClean="0"/>
              <a:t>2019</a:t>
            </a:r>
          </a:p>
          <a:p>
            <a:pPr eaLnBrk="1" hangingPunct="1"/>
            <a:endParaRPr lang="pt-PT" altLang="pt-PT" sz="2000" b="1" u="sng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2000" dirty="0" smtClean="0"/>
              <a:t>concluímos </a:t>
            </a:r>
            <a:r>
              <a:rPr lang="pt-PT" sz="2000" dirty="0"/>
              <a:t>que o grau de </a:t>
            </a:r>
            <a:r>
              <a:rPr lang="pt-PT" sz="2000" u="sng" dirty="0"/>
              <a:t>importância atribuído à Antiguidade da Empresa pelas empresas com internacionalização precoce é inferior ao atribuído pelas empresas com internacionalização mais tardia</a:t>
            </a:r>
            <a:r>
              <a:rPr lang="pt-PT" sz="2000" dirty="0"/>
              <a:t>, tal </a:t>
            </a:r>
            <a:r>
              <a:rPr lang="pt-PT" sz="2000" u="sng" dirty="0"/>
              <a:t>como acontecia em 2014.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2000" dirty="0" smtClean="0"/>
              <a:t>concluímos </a:t>
            </a:r>
            <a:r>
              <a:rPr lang="pt-PT" sz="2000" dirty="0"/>
              <a:t>que o grau de importância atribuído à </a:t>
            </a:r>
            <a:r>
              <a:rPr lang="pt-PT" sz="2000" u="sng" dirty="0"/>
              <a:t>Dimensão da Empresa</a:t>
            </a:r>
            <a:r>
              <a:rPr lang="pt-PT" sz="2000" dirty="0"/>
              <a:t> pelas empresas com internacionalização precoce </a:t>
            </a:r>
            <a:r>
              <a:rPr lang="pt-PT" sz="2000" u="sng" dirty="0"/>
              <a:t>é inferior</a:t>
            </a:r>
            <a:r>
              <a:rPr lang="pt-PT" sz="2000" dirty="0"/>
              <a:t> ao atribuído pelas empresas com internacionalização mais tardia, tal </a:t>
            </a:r>
            <a:r>
              <a:rPr lang="pt-PT" sz="2000" u="sng" dirty="0"/>
              <a:t>como em 2014</a:t>
            </a:r>
            <a:r>
              <a:rPr lang="pt-PT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2000" dirty="0" smtClean="0"/>
              <a:t>concluímos </a:t>
            </a:r>
            <a:r>
              <a:rPr lang="pt-PT" sz="2000" dirty="0"/>
              <a:t>que o grau de importância atribuído à </a:t>
            </a:r>
            <a:r>
              <a:rPr lang="pt-PT" sz="2000" u="sng" dirty="0"/>
              <a:t>Experiência Internacional dos Colaboradores</a:t>
            </a:r>
            <a:r>
              <a:rPr lang="pt-PT" sz="2000" dirty="0"/>
              <a:t> pelas empresas com internacionalização precoce </a:t>
            </a:r>
            <a:r>
              <a:rPr lang="pt-PT" sz="2000" u="sng" dirty="0"/>
              <a:t>é superior </a:t>
            </a:r>
            <a:r>
              <a:rPr lang="pt-PT" sz="2000" dirty="0"/>
              <a:t>ao atribuído pelas empresas com internacionalização mais tardia, também de acordo com o nosso Modelo Teórico e </a:t>
            </a:r>
            <a:r>
              <a:rPr lang="pt-PT" sz="2000" u="sng" dirty="0"/>
              <a:t>alinhado com os resultados de 2014</a:t>
            </a:r>
            <a:r>
              <a:rPr lang="pt-PT" sz="2000" dirty="0" smtClean="0"/>
              <a:t>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41261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1019174" y="830263"/>
            <a:ext cx="76962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6. Conclusões</a:t>
            </a:r>
          </a:p>
          <a:p>
            <a:pPr eaLnBrk="1" hangingPunct="1"/>
            <a:endParaRPr lang="pt-PT" altLang="pt-PT" sz="2000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eaLnBrk="1" hangingPunct="1"/>
            <a:endParaRPr lang="pt-PT" altLang="pt-PT" b="1" u="sng" dirty="0"/>
          </a:p>
        </p:txBody>
      </p:sp>
      <p:pic>
        <p:nvPicPr>
          <p:cNvPr id="40963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-7938" y="0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7749" y="1287572"/>
            <a:ext cx="77914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/>
              <a:t>Conseguimos </a:t>
            </a:r>
            <a:r>
              <a:rPr lang="pt-PT" sz="2000" dirty="0"/>
              <a:t>comprovar </a:t>
            </a:r>
            <a:r>
              <a:rPr lang="pt-PT" sz="2000" dirty="0" smtClean="0"/>
              <a:t>que: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sz="2000" u="sng" dirty="0" smtClean="0"/>
              <a:t>Os empresários, principalmente os </a:t>
            </a:r>
            <a:r>
              <a:rPr lang="pt-PT" sz="2000" u="sng" dirty="0"/>
              <a:t>“</a:t>
            </a:r>
            <a:r>
              <a:rPr lang="pt-PT" sz="2000" u="sng" dirty="0" err="1"/>
              <a:t>early</a:t>
            </a:r>
            <a:r>
              <a:rPr lang="pt-PT" sz="2000" u="sng" dirty="0"/>
              <a:t> </a:t>
            </a:r>
            <a:r>
              <a:rPr lang="pt-PT" sz="2000" u="sng" dirty="0" err="1"/>
              <a:t>internationals</a:t>
            </a:r>
            <a:r>
              <a:rPr lang="pt-PT" sz="2000" u="sng" dirty="0"/>
              <a:t>”</a:t>
            </a:r>
            <a:r>
              <a:rPr lang="pt-PT" sz="2000" dirty="0"/>
              <a:t> </a:t>
            </a:r>
            <a:r>
              <a:rPr lang="pt-PT" sz="2000" b="1" dirty="0"/>
              <a:t>não </a:t>
            </a:r>
            <a:r>
              <a:rPr lang="pt-PT" sz="2000" b="1" dirty="0" smtClean="0"/>
              <a:t>valorizam </a:t>
            </a:r>
            <a:r>
              <a:rPr lang="pt-PT" sz="2000" b="1" dirty="0"/>
              <a:t>nem a “antiguidade da empresa” nem a sua “dimensão</a:t>
            </a:r>
            <a:r>
              <a:rPr lang="pt-PT" sz="2000" b="1" dirty="0" smtClean="0"/>
              <a:t>” (2014 e 2019) </a:t>
            </a:r>
            <a:r>
              <a:rPr lang="pt-PT" sz="2000" dirty="0"/>
              <a:t>como um fator indutor importante para a internacionalização das empresas.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sz="2000" b="1" dirty="0" smtClean="0"/>
              <a:t>Todos valorizam </a:t>
            </a:r>
            <a:r>
              <a:rPr lang="pt-PT" sz="2000" b="1" dirty="0"/>
              <a:t>muito fatores como a experiência internacional, as competências específicas dos colaboradores e as redes </a:t>
            </a:r>
            <a:r>
              <a:rPr lang="pt-PT" sz="2000" b="1" dirty="0" smtClean="0"/>
              <a:t>relacionais</a:t>
            </a:r>
            <a:r>
              <a:rPr lang="pt-PT" sz="2000" dirty="0" smtClean="0"/>
              <a:t>, </a:t>
            </a:r>
            <a:r>
              <a:rPr lang="pt-PT" sz="2000" dirty="0"/>
              <a:t>tanto em 2014 como em 2019.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sz="2000" b="1" dirty="0"/>
              <a:t>Nota-se, no entanto, em 2019, um esbatimento de algumas destas diferenças entre os “</a:t>
            </a:r>
            <a:r>
              <a:rPr lang="pt-PT" sz="2000" b="1" dirty="0" err="1"/>
              <a:t>early</a:t>
            </a:r>
            <a:r>
              <a:rPr lang="pt-PT" sz="2000" b="1" dirty="0"/>
              <a:t> </a:t>
            </a:r>
            <a:r>
              <a:rPr lang="pt-PT" sz="2000" b="1" dirty="0" err="1"/>
              <a:t>internationals</a:t>
            </a:r>
            <a:r>
              <a:rPr lang="pt-PT" sz="2000" b="1" dirty="0"/>
              <a:t>” e os “não </a:t>
            </a:r>
            <a:r>
              <a:rPr lang="pt-PT" sz="2000" b="1" dirty="0" err="1"/>
              <a:t>early-internationals</a:t>
            </a:r>
            <a:r>
              <a:rPr lang="pt-PT" sz="2000" b="1" dirty="0"/>
              <a:t>”,</a:t>
            </a:r>
            <a:r>
              <a:rPr lang="pt-PT" sz="2000" dirty="0"/>
              <a:t> </a:t>
            </a:r>
            <a:endParaRPr lang="pt-PT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PT" sz="2000" dirty="0" smtClean="0"/>
              <a:t>podendo </a:t>
            </a:r>
            <a:r>
              <a:rPr lang="pt-PT" sz="2000" dirty="0"/>
              <a:t>significar que todos os empresários, mais experientes ou menos, validam as variáveis escolhidas como indutoras da internacionalização, ou que encontram agora, no período pós-crise, menos dificuldades, mesmo com </a:t>
            </a:r>
            <a:r>
              <a:rPr lang="pt-PT" sz="2000" dirty="0" smtClean="0"/>
              <a:t>pouca </a:t>
            </a:r>
            <a:r>
              <a:rPr lang="pt-PT" sz="2000" dirty="0"/>
              <a:t>experiência internacional.</a:t>
            </a:r>
          </a:p>
        </p:txBody>
      </p:sp>
    </p:spTree>
    <p:extLst>
      <p:ext uri="{BB962C8B-B14F-4D97-AF65-F5344CB8AC3E}">
        <p14:creationId xmlns:p14="http://schemas.microsoft.com/office/powerpoint/2010/main" val="3278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2"/>
          <p:cNvSpPr txBox="1">
            <a:spLocks noChangeArrowheads="1"/>
          </p:cNvSpPr>
          <p:nvPr/>
        </p:nvSpPr>
        <p:spPr bwMode="auto">
          <a:xfrm>
            <a:off x="990600" y="1198563"/>
            <a:ext cx="7696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b="1">
                <a:solidFill>
                  <a:srgbClr val="0C85AC"/>
                </a:solidFill>
                <a:latin typeface="Arial" panose="020B0604020202020204" pitchFamily="34" charset="0"/>
              </a:rPr>
              <a:t>7. Agradecimentos</a:t>
            </a:r>
          </a:p>
          <a:p>
            <a:pPr eaLnBrk="1" hangingPunct="1"/>
            <a:endParaRPr lang="pt-PT" altLang="pt-PT" b="1" u="sng"/>
          </a:p>
          <a:p>
            <a:r>
              <a:rPr lang="pt-PT" altLang="pt-PT"/>
              <a:t>“Este trabalho é financiado pelo FEDER no âmbito do programa COMPETE 2020 e por fundos nacionais - PORTUGAL 2020. Projeto IEcPBI – Ecossistema Interativo para a Internacionalização das Empresas Portuguesas - POCI-01-0145-FEDER-032139”</a:t>
            </a:r>
          </a:p>
          <a:p>
            <a:pPr eaLnBrk="1" hangingPunct="1"/>
            <a:endParaRPr lang="pt-PT" altLang="pt-PT" b="1" u="sng"/>
          </a:p>
        </p:txBody>
      </p:sp>
      <p:pic>
        <p:nvPicPr>
          <p:cNvPr id="49155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  <p:pic>
        <p:nvPicPr>
          <p:cNvPr id="49157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05375"/>
            <a:ext cx="47545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4221163" y="1416050"/>
            <a:ext cx="448468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pt-PT" altLang="pt-PT"/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965200" y="1601788"/>
            <a:ext cx="75565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b="1" dirty="0">
                <a:solidFill>
                  <a:srgbClr val="0C85AC"/>
                </a:solidFill>
                <a:latin typeface="Arial" panose="020B0604020202020204" pitchFamily="34" charset="0"/>
              </a:rPr>
              <a:t>1. Objetivos</a:t>
            </a:r>
          </a:p>
          <a:p>
            <a:pPr eaLnBrk="1" hangingPunct="1"/>
            <a:endParaRPr lang="pt-PT" altLang="pt-PT" dirty="0">
              <a:latin typeface="Arial" panose="020B0604020202020204" pitchFamily="34" charset="0"/>
            </a:endParaRPr>
          </a:p>
          <a:p>
            <a:r>
              <a:rPr lang="pt-PT" altLang="pt-PT" sz="2400" dirty="0" smtClean="0"/>
              <a:t>Esta investigação pretende, para além de </a:t>
            </a:r>
            <a:r>
              <a:rPr lang="pt-PT" altLang="pt-PT" sz="2400" u="sng" dirty="0" smtClean="0"/>
              <a:t>determinar quais os fatores impulsionadores da estratégia das “</a:t>
            </a:r>
            <a:r>
              <a:rPr lang="pt-PT" altLang="pt-PT" sz="2400" u="sng" dirty="0" err="1" smtClean="0"/>
              <a:t>early</a:t>
            </a:r>
            <a:r>
              <a:rPr lang="pt-PT" altLang="pt-PT" sz="2400" u="sng" dirty="0" smtClean="0"/>
              <a:t> </a:t>
            </a:r>
            <a:r>
              <a:rPr lang="pt-PT" altLang="pt-PT" sz="2400" u="sng" dirty="0" err="1" smtClean="0"/>
              <a:t>internationals</a:t>
            </a:r>
            <a:r>
              <a:rPr lang="pt-PT" altLang="pt-PT" sz="2400" u="sng" dirty="0" smtClean="0"/>
              <a:t>”, aferir, </a:t>
            </a:r>
            <a:r>
              <a:rPr lang="pt-PT" altLang="pt-PT" sz="2400" dirty="0" smtClean="0"/>
              <a:t>através de um estudo comparado entre as perspetivas dos empresários em 2014 e em 2019, </a:t>
            </a:r>
            <a:r>
              <a:rPr lang="pt-PT" altLang="pt-PT" sz="2400" u="sng" dirty="0" smtClean="0"/>
              <a:t>das possíveis oscilações nas estratégias internacionais </a:t>
            </a:r>
            <a:r>
              <a:rPr lang="pt-PT" altLang="pt-PT" sz="2400" dirty="0" smtClean="0"/>
              <a:t>dos empresários portugueses, </a:t>
            </a:r>
            <a:r>
              <a:rPr lang="pt-PT" altLang="pt-PT" sz="2400" dirty="0"/>
              <a:t>n</a:t>
            </a:r>
            <a:r>
              <a:rPr lang="pt-PT" altLang="pt-PT" sz="2400" dirty="0" smtClean="0"/>
              <a:t>o </a:t>
            </a:r>
            <a:r>
              <a:rPr lang="pt-PT" altLang="pt-PT" sz="2400" dirty="0" smtClean="0"/>
              <a:t>período de crise económica (2014) e </a:t>
            </a:r>
            <a:r>
              <a:rPr lang="pt-PT" altLang="pt-PT" sz="2400" dirty="0" smtClean="0"/>
              <a:t>no </a:t>
            </a:r>
            <a:r>
              <a:rPr lang="pt-PT" altLang="pt-PT" sz="2400" dirty="0" smtClean="0"/>
              <a:t>período </a:t>
            </a:r>
            <a:r>
              <a:rPr lang="pt-PT" altLang="pt-PT" sz="2400" dirty="0" smtClean="0"/>
              <a:t>pós-crise (2019). </a:t>
            </a:r>
            <a:endParaRPr lang="pt-PT" altLang="pt-PT" sz="2400" dirty="0"/>
          </a:p>
        </p:txBody>
      </p:sp>
      <p:pic>
        <p:nvPicPr>
          <p:cNvPr id="8196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690563" y="908050"/>
            <a:ext cx="7993062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sz="2000" b="1" dirty="0">
                <a:solidFill>
                  <a:srgbClr val="0C85AC"/>
                </a:solidFill>
                <a:latin typeface="Arial" panose="020B0604020202020204" pitchFamily="34" charset="0"/>
              </a:rPr>
              <a:t>2. Introdução</a:t>
            </a:r>
          </a:p>
          <a:p>
            <a:pPr eaLnBrk="1" hangingPunct="1"/>
            <a:endParaRPr lang="pt-PT" altLang="pt-PT" b="1" dirty="0" smtClean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eaLnBrk="1" hangingPunct="1"/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/>
              <a:t>De acordo com a </a:t>
            </a:r>
            <a:r>
              <a:rPr lang="pt-PT" sz="2000" u="sng" dirty="0"/>
              <a:t>teoria do processo de internacionalização</a:t>
            </a:r>
            <a:r>
              <a:rPr lang="pt-PT" sz="2000" dirty="0"/>
              <a:t>, as empresas entram em novos mercados de </a:t>
            </a:r>
            <a:r>
              <a:rPr lang="pt-PT" sz="2000" u="sng" dirty="0"/>
              <a:t>forma gradual</a:t>
            </a:r>
            <a:r>
              <a:rPr lang="pt-PT" sz="2000" dirty="0"/>
              <a:t>, comprometendo lentamente os seus recursos no desenvolvimento de atividades de exportação. O processo avança assim em </a:t>
            </a:r>
            <a:r>
              <a:rPr lang="pt-PT" sz="2000" dirty="0" smtClean="0"/>
              <a:t>etapas.</a:t>
            </a:r>
          </a:p>
          <a:p>
            <a:endParaRPr lang="pt-P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 smtClean="0"/>
              <a:t>O </a:t>
            </a:r>
            <a:r>
              <a:rPr lang="pt-PT" sz="2000" dirty="0"/>
              <a:t>modelo </a:t>
            </a:r>
            <a:r>
              <a:rPr lang="pt-PT" sz="2000" dirty="0" smtClean="0"/>
              <a:t>das </a:t>
            </a:r>
            <a:r>
              <a:rPr lang="pt-PT" sz="2000" u="sng" dirty="0" err="1" smtClean="0"/>
              <a:t>International</a:t>
            </a:r>
            <a:r>
              <a:rPr lang="pt-PT" sz="2000" u="sng" dirty="0" smtClean="0"/>
              <a:t> New Ventures (</a:t>
            </a:r>
            <a:r>
              <a:rPr lang="pt-PT" sz="2000" dirty="0" smtClean="0"/>
              <a:t>INV</a:t>
            </a:r>
            <a:r>
              <a:rPr lang="pt-PT" sz="2000" dirty="0"/>
              <a:t>), por outro lado, afirma que </a:t>
            </a:r>
            <a:r>
              <a:rPr lang="pt-PT" sz="2000" u="sng" dirty="0"/>
              <a:t>algumas PME jovens se internacionalizam </a:t>
            </a:r>
            <a:r>
              <a:rPr lang="pt-PT" sz="2000" u="sng" dirty="0" smtClean="0"/>
              <a:t>rapidamente</a:t>
            </a:r>
            <a:r>
              <a:rPr lang="pt-PT" sz="2000" dirty="0" smtClean="0"/>
              <a:t> e em </a:t>
            </a:r>
            <a:r>
              <a:rPr lang="pt-PT" sz="2000" dirty="0"/>
              <a:t>vez de seguirem um processo de internacionalização gradual, essas empresas entram no comércio internacional quase que imediatamente, </a:t>
            </a:r>
            <a:r>
              <a:rPr lang="pt-PT" sz="2000" u="sng" dirty="0"/>
              <a:t>sem esperar até que tenham adquirido experiência no mercado doméstico. </a:t>
            </a:r>
          </a:p>
        </p:txBody>
      </p:sp>
      <p:pic>
        <p:nvPicPr>
          <p:cNvPr id="10243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690563" y="908050"/>
            <a:ext cx="7993062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pt-PT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3. Revisão da Literatura</a:t>
            </a:r>
          </a:p>
          <a:p>
            <a:pPr eaLnBrk="1" hangingPunct="1">
              <a:defRPr/>
            </a:pPr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pt-PT" sz="2000" b="1" u="sng" dirty="0"/>
              <a:t>O conhecimento ou experiência organizacional</a:t>
            </a:r>
            <a:r>
              <a:rPr lang="pt-PT" sz="2000" dirty="0"/>
              <a:t>, </a:t>
            </a:r>
            <a:r>
              <a:rPr lang="pt-PT" sz="2000" u="sng" dirty="0"/>
              <a:t>ou sua falta, era uma explicação central</a:t>
            </a:r>
            <a:r>
              <a:rPr lang="pt-PT" sz="2000" dirty="0"/>
              <a:t> para a internacionalização em modelos originais baseados em </a:t>
            </a:r>
            <a:r>
              <a:rPr lang="pt-PT" sz="2000" u="sng" dirty="0"/>
              <a:t>estágios</a:t>
            </a:r>
            <a:r>
              <a:rPr lang="pt-PT" sz="2000" dirty="0"/>
              <a:t> (</a:t>
            </a:r>
            <a:r>
              <a:rPr lang="pt-PT" sz="2000" dirty="0" err="1"/>
              <a:t>Eriksson</a:t>
            </a:r>
            <a:r>
              <a:rPr lang="pt-PT" sz="2000" dirty="0"/>
              <a:t> </a:t>
            </a:r>
            <a:r>
              <a:rPr lang="pt-PT" sz="2000" dirty="0" err="1"/>
              <a:t>et</a:t>
            </a:r>
            <a:r>
              <a:rPr lang="pt-PT" sz="2000" dirty="0"/>
              <a:t> al., 1997; </a:t>
            </a:r>
            <a:r>
              <a:rPr lang="pt-PT" sz="2000" dirty="0" err="1"/>
              <a:t>Johanson</a:t>
            </a:r>
            <a:r>
              <a:rPr lang="pt-PT" sz="2000" dirty="0"/>
              <a:t> &amp; </a:t>
            </a:r>
            <a:r>
              <a:rPr lang="pt-PT" sz="2000" dirty="0" err="1"/>
              <a:t>Vahlne</a:t>
            </a:r>
            <a:r>
              <a:rPr lang="pt-PT" sz="2000" dirty="0"/>
              <a:t>, 1977, 1990). A esta perspetiva, De </a:t>
            </a:r>
            <a:r>
              <a:rPr lang="pt-PT" sz="2000" dirty="0" err="1"/>
              <a:t>Clercq</a:t>
            </a:r>
            <a:r>
              <a:rPr lang="pt-PT" sz="2000" dirty="0"/>
              <a:t> </a:t>
            </a:r>
            <a:r>
              <a:rPr lang="pt-PT" sz="2000" dirty="0" err="1"/>
              <a:t>et</a:t>
            </a:r>
            <a:r>
              <a:rPr lang="pt-PT" sz="2000" dirty="0"/>
              <a:t> al. (2005, p. 409) denominam de </a:t>
            </a:r>
            <a:r>
              <a:rPr lang="pt-PT" sz="2000" b="1" u="sng" dirty="0" err="1" smtClean="0"/>
              <a:t>Behavioral</a:t>
            </a:r>
            <a:r>
              <a:rPr lang="pt-PT" sz="2000" b="1" u="sng" dirty="0" smtClean="0"/>
              <a:t> </a:t>
            </a:r>
            <a:r>
              <a:rPr lang="pt-PT" sz="2000" b="1" u="sng" dirty="0" err="1" smtClean="0"/>
              <a:t>View</a:t>
            </a:r>
            <a:r>
              <a:rPr lang="pt-PT" sz="2000" b="1" u="sng" dirty="0" smtClean="0"/>
              <a:t> </a:t>
            </a:r>
            <a:r>
              <a:rPr lang="pt-PT" sz="2000" b="1" u="sng" dirty="0" err="1"/>
              <a:t>of</a:t>
            </a:r>
            <a:r>
              <a:rPr lang="pt-PT" sz="2000" b="1" u="sng" dirty="0"/>
              <a:t> </a:t>
            </a:r>
            <a:r>
              <a:rPr lang="pt-PT" sz="2000" b="1" u="sng" dirty="0" err="1" smtClean="0"/>
              <a:t>internationalization</a:t>
            </a:r>
            <a:r>
              <a:rPr lang="pt-PT" sz="2000" b="1" u="sng" dirty="0"/>
              <a:t>. </a:t>
            </a:r>
            <a:endParaRPr lang="pt-PT" sz="2000" b="1" u="sng" dirty="0" smtClean="0"/>
          </a:p>
          <a:p>
            <a:pPr>
              <a:defRPr/>
            </a:pPr>
            <a:endParaRPr lang="pt-PT" sz="2000" dirty="0" smtClean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t-PT" sz="2000" dirty="0" smtClean="0"/>
              <a:t>No </a:t>
            </a:r>
            <a:r>
              <a:rPr lang="pt-PT" sz="2000" dirty="0"/>
              <a:t>entanto, </a:t>
            </a:r>
            <a:r>
              <a:rPr lang="pt-PT" sz="2000" dirty="0" err="1"/>
              <a:t>Oviatt</a:t>
            </a:r>
            <a:r>
              <a:rPr lang="pt-PT" sz="2000" dirty="0"/>
              <a:t> e </a:t>
            </a:r>
            <a:r>
              <a:rPr lang="pt-PT" sz="2000" dirty="0" err="1"/>
              <a:t>McDougall</a:t>
            </a:r>
            <a:r>
              <a:rPr lang="pt-PT" sz="2000" dirty="0"/>
              <a:t> (1994) reconheceram que </a:t>
            </a:r>
            <a:r>
              <a:rPr lang="pt-PT" sz="2000" b="1" u="sng" dirty="0"/>
              <a:t>fatores individuais, como o conhecimento experimental do mercado externo (ou experiência internacional), </a:t>
            </a:r>
            <a:r>
              <a:rPr lang="pt-PT" sz="2000" dirty="0"/>
              <a:t>também podem influenciar o ritmo e o início da internacionalização. A perspetiva sobre </a:t>
            </a:r>
            <a:r>
              <a:rPr lang="pt-PT" sz="2000" dirty="0" smtClean="0"/>
              <a:t>as INV enfatiza</a:t>
            </a:r>
            <a:r>
              <a:rPr lang="pt-PT" sz="2000" dirty="0"/>
              <a:t>, assim, </a:t>
            </a:r>
            <a:r>
              <a:rPr lang="pt-PT" sz="2000" u="sng" dirty="0"/>
              <a:t>o papel do conhecimento individual</a:t>
            </a:r>
            <a:r>
              <a:rPr lang="pt-PT" sz="2000" dirty="0"/>
              <a:t> para argumentar que os empreendimentos internacionais não precisam de experiências organizacionais, rotinas ou capacidades para entrar mais cedo, no seu primeiro mercado externo. </a:t>
            </a:r>
            <a:r>
              <a:rPr lang="pt-PT" sz="2000" dirty="0" smtClean="0"/>
              <a:t>– </a:t>
            </a:r>
            <a:r>
              <a:rPr lang="pt-PT" sz="2000" b="1" u="sng" dirty="0" err="1" smtClean="0"/>
              <a:t>Strategic</a:t>
            </a:r>
            <a:r>
              <a:rPr lang="pt-PT" sz="2000" b="1" u="sng" dirty="0" smtClean="0"/>
              <a:t> </a:t>
            </a:r>
            <a:r>
              <a:rPr lang="pt-PT" sz="2000" b="1" u="sng" dirty="0" err="1" smtClean="0"/>
              <a:t>View</a:t>
            </a:r>
            <a:r>
              <a:rPr lang="pt-PT" sz="2000" b="1" u="sng" dirty="0" smtClean="0"/>
              <a:t> </a:t>
            </a:r>
            <a:r>
              <a:rPr lang="pt-PT" sz="2000" b="1" u="sng" dirty="0" err="1" smtClean="0"/>
              <a:t>of</a:t>
            </a:r>
            <a:r>
              <a:rPr lang="pt-PT" sz="2000" b="1" u="sng" dirty="0" smtClean="0"/>
              <a:t> </a:t>
            </a:r>
            <a:r>
              <a:rPr lang="pt-PT" sz="2000" b="1" u="sng" dirty="0" err="1" smtClean="0"/>
              <a:t>internationalization</a:t>
            </a:r>
            <a:endParaRPr lang="en-GB" sz="2000" b="1" u="sng" dirty="0" smtClean="0"/>
          </a:p>
          <a:p>
            <a:pPr lvl="1" indent="0" eaLnBrk="1" hangingPunct="1">
              <a:defRPr/>
            </a:pPr>
            <a:endParaRPr lang="pt-PT" dirty="0" smtClean="0"/>
          </a:p>
        </p:txBody>
      </p:sp>
      <p:pic>
        <p:nvPicPr>
          <p:cNvPr id="1638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690563" y="908050"/>
            <a:ext cx="799306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pt-PT" b="1" dirty="0">
                <a:solidFill>
                  <a:srgbClr val="0C85AC"/>
                </a:solidFill>
                <a:latin typeface="Arial" panose="020B0604020202020204" pitchFamily="34" charset="0"/>
              </a:rPr>
              <a:t>3. Revisão da Literatura</a:t>
            </a:r>
          </a:p>
          <a:p>
            <a:pPr eaLnBrk="1" hangingPunct="1">
              <a:defRPr/>
            </a:pPr>
            <a:endParaRPr lang="pt-PT" altLang="pt-PT" b="1" dirty="0" smtClean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pt-PT" sz="2000" dirty="0" smtClean="0"/>
              <a:t>Outra perspetiva aborda a </a:t>
            </a:r>
            <a:r>
              <a:rPr lang="pt-PT" sz="2000" b="1" u="sng" dirty="0" smtClean="0"/>
              <a:t>Teoria </a:t>
            </a:r>
            <a:r>
              <a:rPr lang="pt-PT" sz="2000" b="1" u="sng" dirty="0"/>
              <a:t>das </a:t>
            </a:r>
            <a:r>
              <a:rPr lang="pt-PT" sz="2000" b="1" u="sng" dirty="0" smtClean="0"/>
              <a:t>Redes</a:t>
            </a:r>
            <a:r>
              <a:rPr lang="pt-PT" sz="2000" dirty="0"/>
              <a:t>, </a:t>
            </a:r>
            <a:r>
              <a:rPr lang="pt-PT" sz="2000" dirty="0" smtClean="0"/>
              <a:t> e afirma que consoante </a:t>
            </a:r>
            <a:r>
              <a:rPr lang="pt-PT" sz="2000" dirty="0"/>
              <a:t>a posição ocupada por uma empresa na rede, assim se definirá o </a:t>
            </a:r>
            <a:r>
              <a:rPr lang="pt-PT" sz="2000" u="sng" dirty="0"/>
              <a:t>seu leque de oportunidades e constrangimentos e assim se desenvolverão as suas estratégias</a:t>
            </a:r>
            <a:r>
              <a:rPr lang="pt-PT" sz="2000" u="sng" dirty="0" smtClean="0"/>
              <a:t>.</a:t>
            </a:r>
          </a:p>
          <a:p>
            <a:pPr eaLnBrk="1" hangingPunct="1">
              <a:defRPr/>
            </a:pPr>
            <a:endParaRPr lang="pt-PT" altLang="pt-PT" sz="2000" b="1" u="sng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000" dirty="0" smtClean="0"/>
              <a:t>Segundo </a:t>
            </a:r>
            <a:r>
              <a:rPr lang="pt-PT" sz="2000" dirty="0"/>
              <a:t>Santos </a:t>
            </a:r>
            <a:r>
              <a:rPr lang="pt-PT" sz="2000" dirty="0" err="1"/>
              <a:t>et</a:t>
            </a:r>
            <a:r>
              <a:rPr lang="pt-PT" sz="2000" dirty="0"/>
              <a:t> al. (2012) e </a:t>
            </a:r>
            <a:r>
              <a:rPr lang="pt-PT" sz="2000" dirty="0" err="1"/>
              <a:t>Ibeh</a:t>
            </a:r>
            <a:r>
              <a:rPr lang="pt-PT" sz="2000" dirty="0"/>
              <a:t> e </a:t>
            </a:r>
            <a:r>
              <a:rPr lang="pt-PT" sz="2000" dirty="0" err="1"/>
              <a:t>Kasem</a:t>
            </a:r>
            <a:r>
              <a:rPr lang="pt-PT" sz="2000" dirty="0"/>
              <a:t> (2011</a:t>
            </a:r>
            <a:r>
              <a:rPr lang="pt-PT" sz="2000" dirty="0" smtClean="0"/>
              <a:t>), a </a:t>
            </a:r>
            <a:r>
              <a:rPr lang="pt-PT" sz="2000" dirty="0"/>
              <a:t>integração numa rede provavelmente irá </a:t>
            </a:r>
            <a:r>
              <a:rPr lang="pt-PT" sz="2000" b="1" u="sng" dirty="0"/>
              <a:t>fortalecer a competitividade </a:t>
            </a:r>
            <a:r>
              <a:rPr lang="pt-PT" sz="2000" dirty="0"/>
              <a:t>das empresas no mercado internacional. Ser membro de uma rede proporciona uma variedade de </a:t>
            </a:r>
            <a:r>
              <a:rPr lang="pt-PT" sz="2000" b="1" dirty="0"/>
              <a:t>benefícios técnicos, financeiros </a:t>
            </a:r>
            <a:r>
              <a:rPr lang="pt-PT" sz="2000" dirty="0"/>
              <a:t>e talvez mais importante ainda, </a:t>
            </a:r>
            <a:r>
              <a:rPr lang="pt-PT" sz="2000" b="1" dirty="0"/>
              <a:t>conhecimentos sobre o mercado externo </a:t>
            </a:r>
            <a:r>
              <a:rPr lang="pt-PT" sz="2000" dirty="0"/>
              <a:t>possibilitando uma </a:t>
            </a:r>
            <a:r>
              <a:rPr lang="pt-PT" sz="2000" b="1" dirty="0"/>
              <a:t>redução dos riscos da distância psicológica</a:t>
            </a:r>
            <a:r>
              <a:rPr lang="pt-PT" sz="2000" dirty="0" smtClean="0"/>
              <a:t>.</a:t>
            </a:r>
          </a:p>
          <a:p>
            <a:endParaRPr lang="pt-PT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000" dirty="0"/>
              <a:t>Henriques (2000) afirma </a:t>
            </a:r>
            <a:r>
              <a:rPr lang="pt-PT" sz="2000" dirty="0" smtClean="0"/>
              <a:t>ainda que </a:t>
            </a:r>
            <a:r>
              <a:rPr lang="pt-PT" sz="2000" dirty="0"/>
              <a:t>relações potencialmente </a:t>
            </a:r>
            <a:r>
              <a:rPr lang="pt-PT" sz="2000" u="sng" dirty="0"/>
              <a:t>conflituosas </a:t>
            </a:r>
            <a:r>
              <a:rPr lang="pt-PT" sz="2000" dirty="0"/>
              <a:t>e de interesses divergentes passam a ser vistas pelas partes como </a:t>
            </a:r>
            <a:r>
              <a:rPr lang="pt-PT" sz="2000" u="sng" dirty="0"/>
              <a:t>parcerias colaborativas </a:t>
            </a:r>
            <a:r>
              <a:rPr lang="pt-PT" sz="2000" dirty="0"/>
              <a:t>em torno de um objetivo </a:t>
            </a:r>
            <a:r>
              <a:rPr lang="pt-PT" sz="2000" dirty="0" smtClean="0"/>
              <a:t>comum.</a:t>
            </a:r>
            <a:endParaRPr lang="en-GB" sz="2000" dirty="0"/>
          </a:p>
        </p:txBody>
      </p:sp>
      <p:pic>
        <p:nvPicPr>
          <p:cNvPr id="18435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690563" y="642938"/>
            <a:ext cx="7993062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PT" altLang="pt-PT" b="1" dirty="0">
                <a:solidFill>
                  <a:srgbClr val="0C85AC"/>
                </a:solidFill>
                <a:latin typeface="Arial" panose="020B0604020202020204" pitchFamily="34" charset="0"/>
              </a:rPr>
              <a:t>3</a:t>
            </a:r>
            <a:r>
              <a:rPr lang="pt-PT" altLang="pt-PT" sz="2000" b="1" dirty="0">
                <a:solidFill>
                  <a:srgbClr val="0C85AC"/>
                </a:solidFill>
                <a:latin typeface="Arial" panose="020B0604020202020204" pitchFamily="34" charset="0"/>
              </a:rPr>
              <a:t>. Revisão da Literatura</a:t>
            </a:r>
          </a:p>
          <a:p>
            <a:pPr eaLnBrk="1" hangingPunct="1"/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000" dirty="0" err="1" smtClean="0"/>
              <a:t>Fernhaber</a:t>
            </a:r>
            <a:r>
              <a:rPr lang="pt-PT" sz="2000" dirty="0" smtClean="0"/>
              <a:t> </a:t>
            </a:r>
            <a:r>
              <a:rPr lang="pt-PT" sz="2000" dirty="0"/>
              <a:t>e Li (2013) fazem uma outra abordagem à importância do conhecimento na Teoria das Redes. Estes autores proporcionam-nos uma perspetiva diferente sobre esta teoria e que se enquadra na </a:t>
            </a:r>
            <a:r>
              <a:rPr lang="pt-PT" sz="2000" b="1" dirty="0"/>
              <a:t>chamada </a:t>
            </a:r>
            <a:r>
              <a:rPr lang="pt-PT" sz="2000" b="1" dirty="0" err="1"/>
              <a:t>Attention</a:t>
            </a:r>
            <a:r>
              <a:rPr lang="pt-PT" sz="2000" b="1" dirty="0"/>
              <a:t> </a:t>
            </a:r>
            <a:r>
              <a:rPr lang="pt-PT" sz="2000" b="1" dirty="0" err="1"/>
              <a:t>Based</a:t>
            </a:r>
            <a:r>
              <a:rPr lang="pt-PT" sz="2000" b="1" dirty="0"/>
              <a:t> </a:t>
            </a:r>
            <a:r>
              <a:rPr lang="pt-PT" sz="2000" b="1" dirty="0" err="1" smtClean="0"/>
              <a:t>View</a:t>
            </a:r>
            <a:r>
              <a:rPr lang="pt-PT" sz="2000" b="1" dirty="0" smtClean="0"/>
              <a:t> </a:t>
            </a:r>
            <a:r>
              <a:rPr lang="pt-PT" sz="2000" dirty="0" smtClean="0"/>
              <a:t>(</a:t>
            </a:r>
            <a:r>
              <a:rPr lang="pt-PT" sz="2000" dirty="0" err="1" smtClean="0"/>
              <a:t>Ocasio</a:t>
            </a:r>
            <a:r>
              <a:rPr lang="pt-PT" sz="2000" dirty="0" smtClean="0"/>
              <a:t>, 1997, 2011).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PT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000" dirty="0" smtClean="0"/>
              <a:t>Apesar </a:t>
            </a:r>
            <a:r>
              <a:rPr lang="pt-PT" sz="2000" dirty="0"/>
              <a:t>de poderem estar presentes no ambiente externo várias fontes de exposição internacional, a chamada </a:t>
            </a:r>
            <a:r>
              <a:rPr lang="pt-PT" sz="2000" b="1" dirty="0"/>
              <a:t>“racionalidade limitada” </a:t>
            </a:r>
            <a:r>
              <a:rPr lang="pt-PT" sz="2000" dirty="0"/>
              <a:t>da </a:t>
            </a:r>
            <a:r>
              <a:rPr lang="pt-PT" sz="2000" u="sng" dirty="0" err="1"/>
              <a:t>Attention-based</a:t>
            </a:r>
            <a:r>
              <a:rPr lang="pt-PT" sz="2000" u="sng" dirty="0"/>
              <a:t> </a:t>
            </a:r>
            <a:r>
              <a:rPr lang="pt-PT" sz="2000" u="sng" dirty="0" err="1"/>
              <a:t>View</a:t>
            </a:r>
            <a:r>
              <a:rPr lang="pt-PT" sz="2000" u="sng" dirty="0"/>
              <a:t> </a:t>
            </a:r>
            <a:r>
              <a:rPr lang="pt-PT" sz="2000" u="sng" dirty="0" smtClean="0"/>
              <a:t>impede </a:t>
            </a:r>
            <a:r>
              <a:rPr lang="pt-PT" sz="2000" u="sng" dirty="0"/>
              <a:t>os gestores das NV de captar a informação relacionada com todas as oportunidades internacionais </a:t>
            </a:r>
            <a:r>
              <a:rPr lang="pt-PT" sz="2000" dirty="0"/>
              <a:t>e de afetar a mesma quantidade de atenção às exposições internacionais. </a:t>
            </a:r>
            <a:r>
              <a:rPr lang="pt-PT" sz="2000" u="sng" dirty="0"/>
              <a:t>As diferentes </a:t>
            </a:r>
            <a:r>
              <a:rPr lang="pt-PT" sz="2000" b="1" u="sng" dirty="0"/>
              <a:t>relações de rede podem assim proporcionar aos empresários, apoio no sentido de direcionar a sua atenção para as oportunidades internacionais mais adequadas à situação de cada empresa.</a:t>
            </a:r>
          </a:p>
        </p:txBody>
      </p:sp>
      <p:pic>
        <p:nvPicPr>
          <p:cNvPr id="20483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689769" y="793750"/>
            <a:ext cx="7991475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pt-PT" sz="2000" b="1" dirty="0">
                <a:solidFill>
                  <a:srgbClr val="0C85AC"/>
                </a:solidFill>
                <a:latin typeface="Arial" panose="020B0604020202020204" pitchFamily="34" charset="0"/>
              </a:rPr>
              <a:t>3. Revisão da 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Literatura</a:t>
            </a:r>
          </a:p>
          <a:p>
            <a:pPr eaLnBrk="1" hangingPunct="1">
              <a:defRPr/>
            </a:pPr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pt-PT" sz="2000" dirty="0"/>
              <a:t>Outra perspetiva é a da </a:t>
            </a:r>
            <a:r>
              <a:rPr lang="pt-PT" sz="2000" b="1" dirty="0"/>
              <a:t>motivação que direciona os empresários no sentido da internacionalização </a:t>
            </a:r>
            <a:r>
              <a:rPr lang="pt-PT" sz="2000" dirty="0"/>
              <a:t>que também tem sido atribuída, como vimos</a:t>
            </a:r>
            <a:r>
              <a:rPr lang="pt-PT" sz="2000" u="sng" dirty="0"/>
              <a:t>, a forças externas</a:t>
            </a:r>
            <a:r>
              <a:rPr lang="pt-PT" sz="2000" dirty="0" smtClean="0"/>
              <a:t>.</a:t>
            </a:r>
          </a:p>
          <a:p>
            <a:pPr>
              <a:defRPr/>
            </a:pPr>
            <a:endParaRPr lang="pt-PT" sz="2000" dirty="0" smtClean="0"/>
          </a:p>
          <a:p>
            <a:pPr>
              <a:defRPr/>
            </a:pPr>
            <a:r>
              <a:rPr lang="pt-PT" sz="2000" dirty="0"/>
              <a:t>Os defensores da </a:t>
            </a:r>
            <a:r>
              <a:rPr lang="pt-PT" sz="2000" b="1" dirty="0"/>
              <a:t>abordagem da Ecologia Populacional </a:t>
            </a:r>
            <a:r>
              <a:rPr lang="pt-PT" sz="2000" dirty="0"/>
              <a:t>argumentam que forças externas como a </a:t>
            </a:r>
            <a:r>
              <a:rPr lang="pt-PT" sz="2000" u="sng" dirty="0"/>
              <a:t>concorrência e também traços específicos de personalidade</a:t>
            </a:r>
            <a:r>
              <a:rPr lang="pt-PT" sz="2000" dirty="0"/>
              <a:t> conduzem o empresário a procurar outras oportunidades em mercados </a:t>
            </a:r>
            <a:r>
              <a:rPr lang="pt-PT" sz="2000" dirty="0" smtClean="0"/>
              <a:t>estrangeiros.</a:t>
            </a:r>
          </a:p>
          <a:p>
            <a:pPr>
              <a:defRPr/>
            </a:pPr>
            <a:endParaRPr lang="pt-PT" sz="2000" dirty="0" smtClean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pt-PT" sz="2000" dirty="0" smtClean="0"/>
              <a:t>Pesquisas </a:t>
            </a:r>
            <a:r>
              <a:rPr lang="pt-PT" sz="2000" dirty="0"/>
              <a:t>sobre empreendedorismo identificaram </a:t>
            </a:r>
            <a:r>
              <a:rPr lang="pt-PT" sz="2000" dirty="0" smtClean="0"/>
              <a:t>também uma </a:t>
            </a:r>
            <a:r>
              <a:rPr lang="pt-PT" sz="2000" dirty="0"/>
              <a:t>série de traços associados com os empresários, como </a:t>
            </a:r>
            <a:r>
              <a:rPr lang="pt-PT" sz="2000" b="1" dirty="0"/>
              <a:t>a necessidade de realização, a propensão para assumir riscos, </a:t>
            </a:r>
            <a:r>
              <a:rPr lang="pt-PT" sz="2000" b="1" dirty="0" smtClean="0"/>
              <a:t>a auto </a:t>
            </a:r>
            <a:r>
              <a:rPr lang="pt-PT" sz="2000" b="1" dirty="0"/>
              <a:t>confiança e tolerância a contextos de incerteza </a:t>
            </a:r>
            <a:r>
              <a:rPr lang="pt-PT" sz="2000" dirty="0"/>
              <a:t>(</a:t>
            </a:r>
            <a:r>
              <a:rPr lang="pt-PT" sz="2000" dirty="0" err="1"/>
              <a:t>Ibrahim</a:t>
            </a:r>
            <a:r>
              <a:rPr lang="pt-PT" sz="2000" dirty="0"/>
              <a:t> &amp; </a:t>
            </a:r>
            <a:r>
              <a:rPr lang="pt-PT" sz="2000" dirty="0" err="1"/>
              <a:t>Ellis</a:t>
            </a:r>
            <a:r>
              <a:rPr lang="pt-PT" sz="2000" dirty="0"/>
              <a:t>, 2002).</a:t>
            </a:r>
            <a:endParaRPr lang="pt-PT" sz="2000" dirty="0" smtClean="0"/>
          </a:p>
        </p:txBody>
      </p:sp>
      <p:pic>
        <p:nvPicPr>
          <p:cNvPr id="22531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689769" y="1136650"/>
            <a:ext cx="7991475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pt-PT" sz="2000" b="1" dirty="0">
                <a:solidFill>
                  <a:srgbClr val="0C85AC"/>
                </a:solidFill>
                <a:latin typeface="Arial" panose="020B0604020202020204" pitchFamily="34" charset="0"/>
              </a:rPr>
              <a:t>3. Revisão da </a:t>
            </a:r>
            <a:r>
              <a:rPr lang="pt-PT" altLang="pt-PT" sz="2000" b="1" dirty="0" smtClean="0">
                <a:solidFill>
                  <a:srgbClr val="0C85AC"/>
                </a:solidFill>
                <a:latin typeface="Arial" panose="020B0604020202020204" pitchFamily="34" charset="0"/>
              </a:rPr>
              <a:t>Literatura</a:t>
            </a:r>
          </a:p>
          <a:p>
            <a:pPr eaLnBrk="1" hangingPunct="1">
              <a:defRPr/>
            </a:pPr>
            <a:endParaRPr lang="pt-PT" altLang="pt-PT" b="1" dirty="0">
              <a:solidFill>
                <a:srgbClr val="0C85AC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pt-PT" sz="2000" dirty="0"/>
              <a:t>Evidências de alguns estudos empíricos revelam também que a própria </a:t>
            </a:r>
            <a:r>
              <a:rPr lang="pt-PT" sz="2000" b="1" dirty="0"/>
              <a:t>dimensão </a:t>
            </a:r>
            <a:r>
              <a:rPr lang="pt-PT" sz="2000" b="1" dirty="0" smtClean="0"/>
              <a:t>e a idade </a:t>
            </a:r>
            <a:r>
              <a:rPr lang="pt-PT" sz="2000" dirty="0" smtClean="0"/>
              <a:t>da </a:t>
            </a:r>
            <a:r>
              <a:rPr lang="pt-PT" sz="2000" dirty="0"/>
              <a:t>empresa tem impacto na decisão de internacionalização, nomeadamente no </a:t>
            </a:r>
            <a:r>
              <a:rPr lang="pt-PT" sz="2000" b="1" u="sng" dirty="0"/>
              <a:t>modo de entrada</a:t>
            </a:r>
            <a:r>
              <a:rPr lang="pt-PT" sz="2000" dirty="0"/>
              <a:t>. As empresas mais </a:t>
            </a:r>
            <a:r>
              <a:rPr lang="pt-PT" sz="2000" dirty="0" smtClean="0"/>
              <a:t>jovens e mais pequenas</a:t>
            </a:r>
            <a:r>
              <a:rPr lang="pt-PT" sz="2000" dirty="0"/>
              <a:t>, com falta de recursos e experiência para se aventurar em mercados estrangeiros, </a:t>
            </a:r>
            <a:r>
              <a:rPr lang="pt-PT" sz="2000" b="1" dirty="0"/>
              <a:t>preferem modos de entrada com soluções partilhadas </a:t>
            </a:r>
            <a:r>
              <a:rPr lang="pt-PT" sz="2000" dirty="0"/>
              <a:t>(Breda, 2010 e </a:t>
            </a:r>
            <a:r>
              <a:rPr lang="pt-PT" sz="2000" dirty="0" err="1"/>
              <a:t>Fletcher</a:t>
            </a:r>
            <a:r>
              <a:rPr lang="pt-PT" sz="2000" dirty="0"/>
              <a:t> &amp; </a:t>
            </a:r>
            <a:r>
              <a:rPr lang="pt-PT" sz="2000" dirty="0" err="1"/>
              <a:t>Harris</a:t>
            </a:r>
            <a:r>
              <a:rPr lang="pt-PT" sz="2000" dirty="0"/>
              <a:t>, 2012). </a:t>
            </a:r>
            <a:endParaRPr lang="pt-PT" sz="2000" dirty="0" smtClean="0"/>
          </a:p>
        </p:txBody>
      </p:sp>
      <p:pic>
        <p:nvPicPr>
          <p:cNvPr id="22531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7" b="33543"/>
          <a:stretch>
            <a:fillRect/>
          </a:stretch>
        </p:blipFill>
        <p:spPr bwMode="auto">
          <a:xfrm>
            <a:off x="0" y="-52388"/>
            <a:ext cx="99028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tângulo 6"/>
          <p:cNvSpPr>
            <a:spLocks noChangeArrowheads="1"/>
          </p:cNvSpPr>
          <p:nvPr/>
        </p:nvSpPr>
        <p:spPr bwMode="auto">
          <a:xfrm>
            <a:off x="284163" y="6073775"/>
            <a:ext cx="811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PT" sz="1000" b="1">
                <a:solidFill>
                  <a:srgbClr val="BFBFBF"/>
                </a:solidFill>
              </a:rPr>
              <a:t>IMP.ID.14.2</a:t>
            </a:r>
            <a:endParaRPr lang="pt-PT" altLang="pt-PT" sz="100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3612</TotalTime>
  <Words>2380</Words>
  <Application>Microsoft Office PowerPoint</Application>
  <PresentationFormat>Personalizados</PresentationFormat>
  <Paragraphs>372</Paragraphs>
  <Slides>27</Slides>
  <Notes>27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Calibri</vt:lpstr>
      <vt:lpstr>Times New Roman</vt:lpstr>
      <vt:lpstr>Wingdings</vt:lpstr>
      <vt:lpstr>Blends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débora pinguinha</dc:creator>
  <cp:lastModifiedBy>HP UPT 1</cp:lastModifiedBy>
  <cp:revision>164</cp:revision>
  <cp:lastPrinted>2019-01-28T14:50:12Z</cp:lastPrinted>
  <dcterms:created xsi:type="dcterms:W3CDTF">2012-09-19T16:58:48Z</dcterms:created>
  <dcterms:modified xsi:type="dcterms:W3CDTF">2020-02-05T14:32:03Z</dcterms:modified>
</cp:coreProperties>
</file>